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7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8" r:id="rId14"/>
    <p:sldId id="277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74" r:id="rId24"/>
  </p:sldIdLst>
  <p:sldSz cx="9144000" cy="6858000" type="screen4x3"/>
  <p:notesSz cx="6858000" cy="9144000"/>
  <p:embeddedFontLst>
    <p:embeddedFont>
      <p:font typeface="B Titr" panose="00000700000000000000" pitchFamily="2" charset="-78"/>
      <p:bold r:id="rId27"/>
    </p:embeddedFont>
    <p:embeddedFont>
      <p:font typeface="B Zar" panose="00000400000000000000" pitchFamily="2" charset="-78"/>
      <p:regular r:id="rId28"/>
      <p:bold r:id="rId29"/>
    </p:embeddedFont>
    <p:embeddedFont>
      <p:font typeface="맑은 고딕" panose="020B0503020000020004" pitchFamily="34" charset="-127"/>
      <p:regular r:id="rId30"/>
      <p:bold r:id="rId31"/>
    </p:embeddedFont>
    <p:embeddedFont>
      <p:font typeface="IranNastaliq" panose="02020505000000020003" pitchFamily="18" charset="0"/>
      <p:regular r:id="rId32"/>
    </p:embeddedFont>
    <p:embeddedFont>
      <p:font typeface="B Yekan" panose="00000400000000000000" pitchFamily="2" charset="-78"/>
      <p:regular r:id="rId33"/>
    </p:embeddedFont>
    <p:embeddedFont>
      <p:font typeface="Impact" panose="020B0806030902050204" pitchFamily="34" charset="0"/>
      <p:regular r:id="rId34"/>
    </p:embeddedFont>
    <p:embeddedFont>
      <p:font typeface="B Nazanin" panose="00000400000000000000" pitchFamily="2" charset="-78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7CFFF"/>
    <a:srgbClr val="66FFFF"/>
    <a:srgbClr val="8BE1FF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A054-1958-44FE-A708-8FA2042D4962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EBCA-5933-415B-BF4C-DDF8D9672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B9C91E-AEF2-44FE-9012-FDA0DE781536}" type="datetimeFigureOut">
              <a:rPr lang="fa-IR" smtClean="0"/>
              <a:pPr/>
              <a:t>06/05/1445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DA8BA-1257-4657-BF10-863EB31038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77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3C25-70C3-4799-B81D-9BD975C3AE6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B4F2-A3B5-466D-B040-9D77C6FFF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70" y="5550286"/>
            <a:ext cx="3016053" cy="48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DA0C37-F441-4E1B-9FE1-C3B729C62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/>
          <a:stretch/>
        </p:blipFill>
        <p:spPr>
          <a:xfrm>
            <a:off x="-7804" y="1866006"/>
            <a:ext cx="9144000" cy="3766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395D88-CDE6-4D47-9A05-88D3B41D319D}"/>
              </a:ext>
            </a:extLst>
          </p:cNvPr>
          <p:cNvSpPr txBox="1"/>
          <p:nvPr/>
        </p:nvSpPr>
        <p:spPr>
          <a:xfrm>
            <a:off x="1227689" y="4647583"/>
            <a:ext cx="6329585" cy="7271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000" dirty="0">
                <a:latin typeface="IranNastaliq" panose="02020505000000020003" pitchFamily="18" charset="0"/>
                <a:cs typeface="IranNastaliq" panose="02020505000000020003" pitchFamily="18" charset="0"/>
              </a:rPr>
              <a:t>دوره های  </a:t>
            </a:r>
            <a:r>
              <a:rPr lang="fa-IR" sz="3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تربیت مدرس انتخابات </a:t>
            </a:r>
            <a:endParaRPr lang="fa-IR" sz="3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9F79A93-A15A-467A-A2FC-8505396D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104" y="-173054"/>
            <a:ext cx="4283807" cy="2824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06" y="219960"/>
            <a:ext cx="2215931" cy="191077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026" name="Picture 2" descr="ارم ستاد03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9926" y="2395457"/>
            <a:ext cx="604511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5000" dirty="0"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آشنایی با </a:t>
            </a:r>
            <a:r>
              <a:rPr lang="fa-IR" sz="5000" dirty="0" smtClean="0"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 فرآیند روز اخذ رأی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17685D-C3A7-069F-FFB2-41BD4F30332D}"/>
              </a:ext>
            </a:extLst>
          </p:cNvPr>
          <p:cNvGrpSpPr/>
          <p:nvPr/>
        </p:nvGrpSpPr>
        <p:grpSpPr>
          <a:xfrm>
            <a:off x="3494894" y="3613649"/>
            <a:ext cx="1154624" cy="82296"/>
            <a:chOff x="6432882" y="1014568"/>
            <a:chExt cx="1539498" cy="10972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A415D50-FD46-6D3E-493E-59E8B250F6D3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63DF043-D26D-D29C-E4E6-9D70967B1A6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67D55C3-76A3-7BD1-AB8B-F3FE891AE111}"/>
              </a:ext>
            </a:extLst>
          </p:cNvPr>
          <p:cNvGrpSpPr/>
          <p:nvPr/>
        </p:nvGrpSpPr>
        <p:grpSpPr>
          <a:xfrm>
            <a:off x="2658780" y="4567831"/>
            <a:ext cx="1154624" cy="82296"/>
            <a:chOff x="6432882" y="1014568"/>
            <a:chExt cx="1539498" cy="109728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0CB70C4-103E-1950-FB9E-4A1C05FD5ED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738BD2-3302-38FE-3A4D-7EF3E9D0408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9809521-4590-CC95-3FA8-4816D26DBFEB}"/>
              </a:ext>
            </a:extLst>
          </p:cNvPr>
          <p:cNvGrpSpPr/>
          <p:nvPr/>
        </p:nvGrpSpPr>
        <p:grpSpPr>
          <a:xfrm>
            <a:off x="1862837" y="5442887"/>
            <a:ext cx="1154624" cy="82296"/>
            <a:chOff x="6432882" y="1014568"/>
            <a:chExt cx="1539498" cy="109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A617454-92ED-64E6-0679-626386E9954B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2E6F65C-5EF2-97CF-20B6-D848319FD1C2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C82989-93A0-E54D-DF55-85443DB0D115}"/>
              </a:ext>
            </a:extLst>
          </p:cNvPr>
          <p:cNvGrpSpPr/>
          <p:nvPr/>
        </p:nvGrpSpPr>
        <p:grpSpPr>
          <a:xfrm>
            <a:off x="4991711" y="1519403"/>
            <a:ext cx="1154624" cy="82296"/>
            <a:chOff x="6432882" y="1014568"/>
            <a:chExt cx="1539498" cy="1097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84767AB-2CCC-2CF9-8BA7-EA817C057A4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E6E7D0-6D42-5E72-8A5C-053F75CD078F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C72090-86D1-08A7-1C68-26E150153068}"/>
              </a:ext>
            </a:extLst>
          </p:cNvPr>
          <p:cNvGrpSpPr/>
          <p:nvPr/>
        </p:nvGrpSpPr>
        <p:grpSpPr>
          <a:xfrm>
            <a:off x="4373338" y="2636900"/>
            <a:ext cx="1154624" cy="82296"/>
            <a:chOff x="6432882" y="1014568"/>
            <a:chExt cx="1539498" cy="109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48207E8-C0A2-80AA-5CD6-5639833EF8A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D9401B-7D2F-EA6D-2B6A-1C60EF9049D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C60BD916-AA9D-C1B7-DCBE-BE88B2AB29B1}"/>
              </a:ext>
            </a:extLst>
          </p:cNvPr>
          <p:cNvSpPr>
            <a:spLocks/>
          </p:cNvSpPr>
          <p:nvPr/>
        </p:nvSpPr>
        <p:spPr bwMode="auto">
          <a:xfrm>
            <a:off x="1799316" y="857250"/>
            <a:ext cx="3399121" cy="4606099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2447489-8134-F9EF-4E4F-AE92A3978427}"/>
              </a:ext>
            </a:extLst>
          </p:cNvPr>
          <p:cNvSpPr>
            <a:spLocks/>
          </p:cNvSpPr>
          <p:nvPr/>
        </p:nvSpPr>
        <p:spPr bwMode="auto">
          <a:xfrm>
            <a:off x="32812" y="3254708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DB8CDD72-AA25-1EE8-55D1-122F7EBC1FA1}"/>
              </a:ext>
            </a:extLst>
          </p:cNvPr>
          <p:cNvSpPr>
            <a:spLocks/>
          </p:cNvSpPr>
          <p:nvPr/>
        </p:nvSpPr>
        <p:spPr bwMode="auto">
          <a:xfrm>
            <a:off x="32743" y="3815077"/>
            <a:ext cx="2983989" cy="1785685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3629EA8D-8443-B938-D313-9A528E5B6B86}"/>
              </a:ext>
            </a:extLst>
          </p:cNvPr>
          <p:cNvSpPr>
            <a:spLocks/>
          </p:cNvSpPr>
          <p:nvPr/>
        </p:nvSpPr>
        <p:spPr bwMode="auto">
          <a:xfrm>
            <a:off x="3034798" y="3265012"/>
            <a:ext cx="407696" cy="454786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BDCD11BC-C1C5-63A7-F0DA-690F2A3CE0C5}"/>
              </a:ext>
            </a:extLst>
          </p:cNvPr>
          <p:cNvSpPr>
            <a:spLocks/>
          </p:cNvSpPr>
          <p:nvPr/>
        </p:nvSpPr>
        <p:spPr bwMode="auto">
          <a:xfrm>
            <a:off x="3498257" y="2966365"/>
            <a:ext cx="201990" cy="218099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B260AE-8489-DBD6-53A3-D54D7D80F5D7}"/>
              </a:ext>
            </a:extLst>
          </p:cNvPr>
          <p:cNvSpPr>
            <a:spLocks/>
          </p:cNvSpPr>
          <p:nvPr/>
        </p:nvSpPr>
        <p:spPr bwMode="auto">
          <a:xfrm>
            <a:off x="773328" y="1816716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EC9C1C-EB6D-CEE4-7767-3CB67538B4B0}"/>
              </a:ext>
            </a:extLst>
          </p:cNvPr>
          <p:cNvGrpSpPr/>
          <p:nvPr/>
        </p:nvGrpSpPr>
        <p:grpSpPr>
          <a:xfrm>
            <a:off x="122544" y="2282901"/>
            <a:ext cx="2649481" cy="1169450"/>
            <a:chOff x="206961" y="3524288"/>
            <a:chExt cx="6549171" cy="117149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22AD73E-A8F2-0064-4009-C7C71A08FDBA}"/>
                </a:ext>
              </a:extLst>
            </p:cNvPr>
            <p:cNvSpPr/>
            <p:nvPr/>
          </p:nvSpPr>
          <p:spPr>
            <a:xfrm>
              <a:off x="767339" y="3923055"/>
              <a:ext cx="5988793" cy="68600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وظایف عوامل شعبه </a:t>
              </a:r>
              <a:endParaRPr lang="fa-IR" sz="2000" b="1" dirty="0" smtClean="0">
                <a:cs typeface="B Zar" panose="00000400000000000000" pitchFamily="2" charset="-78"/>
              </a:endParaRPr>
            </a:p>
            <a:p>
              <a:pPr rtl="1"/>
              <a:r>
                <a:rPr lang="fa-IR" sz="2000" b="1" dirty="0" smtClean="0">
                  <a:cs typeface="B Zar" panose="00000400000000000000" pitchFamily="2" charset="-78"/>
                </a:rPr>
                <a:t> </a:t>
              </a:r>
              <a:r>
                <a:rPr lang="fa-IR" sz="2000" b="1" dirty="0">
                  <a:cs typeface="B Zar" panose="00000400000000000000" pitchFamily="2" charset="-78"/>
                </a:rPr>
                <a:t>یکساعت قبل از اخذ 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6B734865-1AF1-9F71-57B2-0268A866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74175F-373B-81A4-D3A8-48C0C2456D15}"/>
              </a:ext>
            </a:extLst>
          </p:cNvPr>
          <p:cNvGrpSpPr/>
          <p:nvPr/>
        </p:nvGrpSpPr>
        <p:grpSpPr>
          <a:xfrm>
            <a:off x="4470845" y="1092115"/>
            <a:ext cx="960120" cy="960120"/>
            <a:chOff x="5858313" y="444851"/>
            <a:chExt cx="1280160" cy="1280160"/>
          </a:xfrm>
        </p:grpSpPr>
        <p:sp>
          <p:nvSpPr>
            <p:cNvPr id="30" name="Oval 19">
              <a:extLst>
                <a:ext uri="{FF2B5EF4-FFF2-40B4-BE49-F238E27FC236}">
                  <a16:creationId xmlns="" xmlns:a16="http://schemas.microsoft.com/office/drawing/2014/main" id="{3B7DAD9D-84CB-0073-EFB6-5DF26303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0">
              <a:extLst>
                <a:ext uri="{FF2B5EF4-FFF2-40B4-BE49-F238E27FC236}">
                  <a16:creationId xmlns="" xmlns:a16="http://schemas.microsoft.com/office/drawing/2014/main" id="{D9F0C140-ACEB-3039-F0E6-B4B83016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226657" y="1125726"/>
            <a:ext cx="272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بررسی ملزومات تحویلی، تا به تعداد كافي و مطابق با فرم  تحویل اقلام به شعبه تحويل شده </a:t>
            </a:r>
            <a:r>
              <a:rPr lang="fa-IR" dirty="0" smtClean="0">
                <a:cs typeface="B Zar" panose="00000400000000000000" pitchFamily="2" charset="-78"/>
              </a:rPr>
              <a:t>باشد</a:t>
            </a:r>
            <a:endParaRPr lang="en-US" dirty="0">
              <a:cs typeface="B Zar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4929629-0ECA-7600-230C-5DAAF75FF719}"/>
              </a:ext>
            </a:extLst>
          </p:cNvPr>
          <p:cNvGrpSpPr/>
          <p:nvPr/>
        </p:nvGrpSpPr>
        <p:grpSpPr>
          <a:xfrm>
            <a:off x="3805913" y="2120130"/>
            <a:ext cx="960120" cy="960120"/>
            <a:chOff x="5074551" y="1758790"/>
            <a:chExt cx="1280160" cy="1280160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D935DC4F-0F54-6129-13C5-9E213304D3F6}"/>
                </a:ext>
              </a:extLst>
            </p:cNvPr>
            <p:cNvGrpSpPr/>
            <p:nvPr/>
          </p:nvGrpSpPr>
          <p:grpSpPr>
            <a:xfrm>
              <a:off x="5074551" y="1758790"/>
              <a:ext cx="1280160" cy="1280160"/>
              <a:chOff x="5442991" y="1385888"/>
              <a:chExt cx="1362075" cy="1362075"/>
            </a:xfrm>
          </p:grpSpPr>
          <p:sp>
            <p:nvSpPr>
              <p:cNvPr id="39" name="Oval 19">
                <a:extLst>
                  <a:ext uri="{FF2B5EF4-FFF2-40B4-BE49-F238E27FC236}">
                    <a16:creationId xmlns="" xmlns:a16="http://schemas.microsoft.com/office/drawing/2014/main" id="{115D1414-50C9-6979-E47B-30914318F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2991" y="1385888"/>
                <a:ext cx="1362075" cy="13620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Oval 20">
                <a:extLst>
                  <a:ext uri="{FF2B5EF4-FFF2-40B4-BE49-F238E27FC236}">
                    <a16:creationId xmlns="" xmlns:a16="http://schemas.microsoft.com/office/drawing/2014/main" id="{43EB5B9F-23A2-E213-4644-80C40A52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9516" y="1522413"/>
                <a:ext cx="1089025" cy="108902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7FD6"/>
                  </a:gs>
                  <a:gs pos="0">
                    <a:srgbClr val="09DC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8" name="Freeform 33">
              <a:extLst>
                <a:ext uri="{FF2B5EF4-FFF2-40B4-BE49-F238E27FC236}">
                  <a16:creationId xmlns="" xmlns:a16="http://schemas.microsoft.com/office/drawing/2014/main" id="{9D1176B1-EF5B-28DE-A330-060861437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8187" y="2141685"/>
              <a:ext cx="472889" cy="514370"/>
            </a:xfrm>
            <a:custGeom>
              <a:avLst/>
              <a:gdLst>
                <a:gd name="T0" fmla="*/ 223 w 300"/>
                <a:gd name="T1" fmla="*/ 236 h 326"/>
                <a:gd name="T2" fmla="*/ 198 w 300"/>
                <a:gd name="T3" fmla="*/ 218 h 326"/>
                <a:gd name="T4" fmla="*/ 102 w 300"/>
                <a:gd name="T5" fmla="*/ 218 h 326"/>
                <a:gd name="T6" fmla="*/ 77 w 300"/>
                <a:gd name="T7" fmla="*/ 236 h 326"/>
                <a:gd name="T8" fmla="*/ 0 w 300"/>
                <a:gd name="T9" fmla="*/ 295 h 326"/>
                <a:gd name="T10" fmla="*/ 135 w 300"/>
                <a:gd name="T11" fmla="*/ 326 h 326"/>
                <a:gd name="T12" fmla="*/ 165 w 300"/>
                <a:gd name="T13" fmla="*/ 326 h 326"/>
                <a:gd name="T14" fmla="*/ 291 w 300"/>
                <a:gd name="T15" fmla="*/ 265 h 326"/>
                <a:gd name="T16" fmla="*/ 10 w 300"/>
                <a:gd name="T17" fmla="*/ 295 h 326"/>
                <a:gd name="T18" fmla="*/ 120 w 300"/>
                <a:gd name="T19" fmla="*/ 301 h 326"/>
                <a:gd name="T20" fmla="*/ 135 w 300"/>
                <a:gd name="T21" fmla="*/ 297 h 326"/>
                <a:gd name="T22" fmla="*/ 86 w 300"/>
                <a:gd name="T23" fmla="*/ 241 h 326"/>
                <a:gd name="T24" fmla="*/ 141 w 300"/>
                <a:gd name="T25" fmla="*/ 316 h 326"/>
                <a:gd name="T26" fmla="*/ 156 w 300"/>
                <a:gd name="T27" fmla="*/ 301 h 326"/>
                <a:gd name="T28" fmla="*/ 155 w 300"/>
                <a:gd name="T29" fmla="*/ 291 h 326"/>
                <a:gd name="T30" fmla="*/ 150 w 300"/>
                <a:gd name="T31" fmla="*/ 273 h 326"/>
                <a:gd name="T32" fmla="*/ 204 w 300"/>
                <a:gd name="T33" fmla="*/ 226 h 326"/>
                <a:gd name="T34" fmla="*/ 157 w 300"/>
                <a:gd name="T35" fmla="*/ 266 h 326"/>
                <a:gd name="T36" fmla="*/ 165 w 300"/>
                <a:gd name="T37" fmla="*/ 297 h 326"/>
                <a:gd name="T38" fmla="*/ 181 w 300"/>
                <a:gd name="T39" fmla="*/ 301 h 326"/>
                <a:gd name="T40" fmla="*/ 290 w 300"/>
                <a:gd name="T41" fmla="*/ 295 h 326"/>
                <a:gd name="T42" fmla="*/ 70 w 300"/>
                <a:gd name="T43" fmla="*/ 231 h 326"/>
                <a:gd name="T44" fmla="*/ 97 w 300"/>
                <a:gd name="T45" fmla="*/ 198 h 326"/>
                <a:gd name="T46" fmla="*/ 196 w 300"/>
                <a:gd name="T47" fmla="*/ 208 h 326"/>
                <a:gd name="T48" fmla="*/ 230 w 300"/>
                <a:gd name="T49" fmla="*/ 106 h 326"/>
                <a:gd name="T50" fmla="*/ 230 w 300"/>
                <a:gd name="T51" fmla="*/ 18 h 326"/>
                <a:gd name="T52" fmla="*/ 229 w 300"/>
                <a:gd name="T53" fmla="*/ 18 h 326"/>
                <a:gd name="T54" fmla="*/ 228 w 300"/>
                <a:gd name="T55" fmla="*/ 17 h 326"/>
                <a:gd name="T56" fmla="*/ 228 w 300"/>
                <a:gd name="T57" fmla="*/ 16 h 326"/>
                <a:gd name="T58" fmla="*/ 227 w 300"/>
                <a:gd name="T59" fmla="*/ 16 h 326"/>
                <a:gd name="T60" fmla="*/ 226 w 300"/>
                <a:gd name="T61" fmla="*/ 16 h 326"/>
                <a:gd name="T62" fmla="*/ 225 w 300"/>
                <a:gd name="T63" fmla="*/ 16 h 326"/>
                <a:gd name="T64" fmla="*/ 104 w 300"/>
                <a:gd name="T65" fmla="*/ 16 h 326"/>
                <a:gd name="T66" fmla="*/ 70 w 300"/>
                <a:gd name="T67" fmla="*/ 106 h 326"/>
                <a:gd name="T68" fmla="*/ 209 w 300"/>
                <a:gd name="T69" fmla="*/ 195 h 326"/>
                <a:gd name="T70" fmla="*/ 150 w 300"/>
                <a:gd name="T71" fmla="*/ 186 h 326"/>
                <a:gd name="T72" fmla="*/ 181 w 300"/>
                <a:gd name="T73" fmla="*/ 205 h 326"/>
                <a:gd name="T74" fmla="*/ 85 w 300"/>
                <a:gd name="T75" fmla="*/ 130 h 326"/>
                <a:gd name="T76" fmla="*/ 215 w 300"/>
                <a:gd name="T77" fmla="*/ 116 h 326"/>
                <a:gd name="T78" fmla="*/ 206 w 300"/>
                <a:gd name="T79" fmla="*/ 191 h 326"/>
                <a:gd name="T80" fmla="*/ 233 w 300"/>
                <a:gd name="T81" fmla="*/ 166 h 326"/>
                <a:gd name="T82" fmla="*/ 160 w 300"/>
                <a:gd name="T83" fmla="*/ 186 h 326"/>
                <a:gd name="T84" fmla="*/ 225 w 300"/>
                <a:gd name="T85" fmla="*/ 116 h 326"/>
                <a:gd name="T86" fmla="*/ 230 w 300"/>
                <a:gd name="T87" fmla="*/ 156 h 326"/>
                <a:gd name="T88" fmla="*/ 104 w 300"/>
                <a:gd name="T89" fmla="*/ 26 h 326"/>
                <a:gd name="T90" fmla="*/ 222 w 300"/>
                <a:gd name="T91" fmla="*/ 26 h 326"/>
                <a:gd name="T92" fmla="*/ 94 w 300"/>
                <a:gd name="T93" fmla="*/ 71 h 326"/>
                <a:gd name="T94" fmla="*/ 94 w 300"/>
                <a:gd name="T95" fmla="*/ 71 h 326"/>
                <a:gd name="T96" fmla="*/ 91 w 300"/>
                <a:gd name="T97" fmla="*/ 73 h 326"/>
                <a:gd name="T98" fmla="*/ 91 w 300"/>
                <a:gd name="T99" fmla="*/ 73 h 326"/>
                <a:gd name="T100" fmla="*/ 75 w 300"/>
                <a:gd name="T101" fmla="*/ 61 h 326"/>
                <a:gd name="T102" fmla="*/ 73 w 300"/>
                <a:gd name="T103" fmla="*/ 116 h 326"/>
                <a:gd name="T104" fmla="*/ 70 w 300"/>
                <a:gd name="T105" fmla="*/ 15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26">
                  <a:moveTo>
                    <a:pt x="291" y="265"/>
                  </a:moveTo>
                  <a:cubicBezTo>
                    <a:pt x="284" y="255"/>
                    <a:pt x="274" y="248"/>
                    <a:pt x="263" y="245"/>
                  </a:cubicBezTo>
                  <a:cubicBezTo>
                    <a:pt x="263" y="245"/>
                    <a:pt x="263" y="245"/>
                    <a:pt x="263" y="245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1" y="218"/>
                    <a:pt x="208" y="216"/>
                    <a:pt x="205" y="216"/>
                  </a:cubicBezTo>
                  <a:cubicBezTo>
                    <a:pt x="203" y="216"/>
                    <a:pt x="200" y="216"/>
                    <a:pt x="198" y="218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50" y="259"/>
                    <a:pt x="150" y="259"/>
                    <a:pt x="150" y="259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0" y="216"/>
                    <a:pt x="97" y="216"/>
                    <a:pt x="95" y="216"/>
                  </a:cubicBezTo>
                  <a:cubicBezTo>
                    <a:pt x="92" y="216"/>
                    <a:pt x="90" y="218"/>
                    <a:pt x="88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26" y="248"/>
                    <a:pt x="16" y="255"/>
                    <a:pt x="10" y="265"/>
                  </a:cubicBezTo>
                  <a:cubicBezTo>
                    <a:pt x="4" y="274"/>
                    <a:pt x="0" y="284"/>
                    <a:pt x="0" y="29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8"/>
                    <a:pt x="9" y="326"/>
                    <a:pt x="20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280" y="326"/>
                    <a:pt x="280" y="326"/>
                    <a:pt x="280" y="326"/>
                  </a:cubicBezTo>
                  <a:cubicBezTo>
                    <a:pt x="291" y="326"/>
                    <a:pt x="300" y="318"/>
                    <a:pt x="300" y="308"/>
                  </a:cubicBezTo>
                  <a:cubicBezTo>
                    <a:pt x="300" y="295"/>
                    <a:pt x="300" y="295"/>
                    <a:pt x="300" y="295"/>
                  </a:cubicBezTo>
                  <a:cubicBezTo>
                    <a:pt x="300" y="284"/>
                    <a:pt x="297" y="274"/>
                    <a:pt x="291" y="265"/>
                  </a:cubicBezTo>
                  <a:close/>
                  <a:moveTo>
                    <a:pt x="131" y="316"/>
                  </a:moveTo>
                  <a:cubicBezTo>
                    <a:pt x="20" y="316"/>
                    <a:pt x="20" y="316"/>
                    <a:pt x="20" y="316"/>
                  </a:cubicBezTo>
                  <a:cubicBezTo>
                    <a:pt x="15" y="316"/>
                    <a:pt x="10" y="312"/>
                    <a:pt x="10" y="308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10" y="279"/>
                    <a:pt x="20" y="260"/>
                    <a:pt x="39" y="25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7" y="300"/>
                    <a:pt x="118" y="301"/>
                    <a:pt x="120" y="301"/>
                  </a:cubicBezTo>
                  <a:cubicBezTo>
                    <a:pt x="120" y="301"/>
                    <a:pt x="120" y="301"/>
                    <a:pt x="120" y="301"/>
                  </a:cubicBezTo>
                  <a:cubicBezTo>
                    <a:pt x="121" y="301"/>
                    <a:pt x="123" y="300"/>
                    <a:pt x="124" y="299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4"/>
                    <a:pt x="133" y="295"/>
                    <a:pt x="135" y="297"/>
                  </a:cubicBezTo>
                  <a:lnTo>
                    <a:pt x="131" y="316"/>
                  </a:lnTo>
                  <a:close/>
                  <a:moveTo>
                    <a:pt x="132" y="277"/>
                  </a:moveTo>
                  <a:cubicBezTo>
                    <a:pt x="121" y="288"/>
                    <a:pt x="121" y="288"/>
                    <a:pt x="121" y="288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43" y="266"/>
                    <a:pt x="143" y="266"/>
                    <a:pt x="143" y="266"/>
                  </a:cubicBezTo>
                  <a:lnTo>
                    <a:pt x="132" y="277"/>
                  </a:lnTo>
                  <a:close/>
                  <a:moveTo>
                    <a:pt x="141" y="316"/>
                  </a:moveTo>
                  <a:cubicBezTo>
                    <a:pt x="144" y="301"/>
                    <a:pt x="144" y="301"/>
                    <a:pt x="144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9" y="316"/>
                    <a:pt x="159" y="316"/>
                    <a:pt x="159" y="316"/>
                  </a:cubicBezTo>
                  <a:lnTo>
                    <a:pt x="141" y="316"/>
                  </a:lnTo>
                  <a:close/>
                  <a:moveTo>
                    <a:pt x="160" y="286"/>
                  </a:moveTo>
                  <a:cubicBezTo>
                    <a:pt x="160" y="289"/>
                    <a:pt x="158" y="291"/>
                    <a:pt x="155" y="291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2" y="291"/>
                    <a:pt x="140" y="289"/>
                    <a:pt x="140" y="286"/>
                  </a:cubicBezTo>
                  <a:cubicBezTo>
                    <a:pt x="140" y="283"/>
                    <a:pt x="140" y="283"/>
                    <a:pt x="140" y="283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60" y="283"/>
                    <a:pt x="160" y="283"/>
                    <a:pt x="160" y="283"/>
                  </a:cubicBezTo>
                  <a:lnTo>
                    <a:pt x="160" y="286"/>
                  </a:lnTo>
                  <a:close/>
                  <a:moveTo>
                    <a:pt x="157" y="266"/>
                  </a:moveTo>
                  <a:cubicBezTo>
                    <a:pt x="204" y="226"/>
                    <a:pt x="204" y="226"/>
                    <a:pt x="204" y="22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169" y="277"/>
                    <a:pt x="169" y="277"/>
                    <a:pt x="169" y="277"/>
                  </a:cubicBezTo>
                  <a:lnTo>
                    <a:pt x="157" y="266"/>
                  </a:lnTo>
                  <a:close/>
                  <a:moveTo>
                    <a:pt x="290" y="308"/>
                  </a:moveTo>
                  <a:cubicBezTo>
                    <a:pt x="290" y="312"/>
                    <a:pt x="286" y="316"/>
                    <a:pt x="280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5" y="297"/>
                    <a:pt x="165" y="297"/>
                    <a:pt x="165" y="297"/>
                  </a:cubicBezTo>
                  <a:cubicBezTo>
                    <a:pt x="167" y="295"/>
                    <a:pt x="168" y="294"/>
                    <a:pt x="169" y="292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8" y="300"/>
                    <a:pt x="179" y="301"/>
                    <a:pt x="180" y="301"/>
                  </a:cubicBezTo>
                  <a:cubicBezTo>
                    <a:pt x="180" y="301"/>
                    <a:pt x="180" y="301"/>
                    <a:pt x="181" y="301"/>
                  </a:cubicBezTo>
                  <a:cubicBezTo>
                    <a:pt x="182" y="301"/>
                    <a:pt x="183" y="300"/>
                    <a:pt x="184" y="299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61" y="254"/>
                    <a:pt x="261" y="254"/>
                    <a:pt x="261" y="254"/>
                  </a:cubicBezTo>
                  <a:cubicBezTo>
                    <a:pt x="280" y="260"/>
                    <a:pt x="290" y="279"/>
                    <a:pt x="290" y="295"/>
                  </a:cubicBezTo>
                  <a:lnTo>
                    <a:pt x="290" y="308"/>
                  </a:lnTo>
                  <a:close/>
                  <a:moveTo>
                    <a:pt x="65" y="165"/>
                  </a:moveTo>
                  <a:cubicBezTo>
                    <a:pt x="65" y="226"/>
                    <a:pt x="65" y="226"/>
                    <a:pt x="65" y="226"/>
                  </a:cubicBezTo>
                  <a:cubicBezTo>
                    <a:pt x="65" y="229"/>
                    <a:pt x="67" y="231"/>
                    <a:pt x="70" y="231"/>
                  </a:cubicBezTo>
                  <a:cubicBezTo>
                    <a:pt x="73" y="231"/>
                    <a:pt x="75" y="229"/>
                    <a:pt x="75" y="226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3" y="177"/>
                    <a:pt x="89" y="189"/>
                    <a:pt x="97" y="198"/>
                  </a:cubicBezTo>
                  <a:cubicBezTo>
                    <a:pt x="111" y="216"/>
                    <a:pt x="130" y="226"/>
                    <a:pt x="150" y="226"/>
                  </a:cubicBezTo>
                  <a:cubicBezTo>
                    <a:pt x="166" y="226"/>
                    <a:pt x="181" y="220"/>
                    <a:pt x="193" y="208"/>
                  </a:cubicBezTo>
                  <a:cubicBezTo>
                    <a:pt x="193" y="208"/>
                    <a:pt x="194" y="208"/>
                    <a:pt x="194" y="208"/>
                  </a:cubicBezTo>
                  <a:cubicBezTo>
                    <a:pt x="194" y="208"/>
                    <a:pt x="195" y="208"/>
                    <a:pt x="196" y="208"/>
                  </a:cubicBezTo>
                  <a:cubicBezTo>
                    <a:pt x="202" y="208"/>
                    <a:pt x="208" y="207"/>
                    <a:pt x="214" y="204"/>
                  </a:cubicBezTo>
                  <a:cubicBezTo>
                    <a:pt x="232" y="195"/>
                    <a:pt x="245" y="174"/>
                    <a:pt x="245" y="151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13"/>
                    <a:pt x="238" y="106"/>
                    <a:pt x="230" y="106"/>
                  </a:cubicBezTo>
                  <a:cubicBezTo>
                    <a:pt x="228" y="106"/>
                    <a:pt x="228" y="106"/>
                    <a:pt x="228" y="106"/>
                  </a:cubicBezTo>
                  <a:cubicBezTo>
                    <a:pt x="239" y="64"/>
                    <a:pt x="234" y="2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12" y="18"/>
                    <a:pt x="197" y="15"/>
                    <a:pt x="181" y="11"/>
                  </a:cubicBezTo>
                  <a:cubicBezTo>
                    <a:pt x="154" y="6"/>
                    <a:pt x="126" y="0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81" y="16"/>
                    <a:pt x="65" y="34"/>
                    <a:pt x="65" y="61"/>
                  </a:cubicBezTo>
                  <a:cubicBezTo>
                    <a:pt x="65" y="73"/>
                    <a:pt x="68" y="92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2" y="106"/>
                    <a:pt x="55" y="113"/>
                    <a:pt x="55" y="12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7"/>
                    <a:pt x="59" y="163"/>
                    <a:pt x="65" y="165"/>
                  </a:cubicBezTo>
                  <a:close/>
                  <a:moveTo>
                    <a:pt x="209" y="195"/>
                  </a:moveTo>
                  <a:cubicBezTo>
                    <a:pt x="199" y="200"/>
                    <a:pt x="188" y="199"/>
                    <a:pt x="179" y="192"/>
                  </a:cubicBezTo>
                  <a:cubicBezTo>
                    <a:pt x="180" y="190"/>
                    <a:pt x="180" y="188"/>
                    <a:pt x="180" y="186"/>
                  </a:cubicBezTo>
                  <a:cubicBezTo>
                    <a:pt x="180" y="178"/>
                    <a:pt x="173" y="171"/>
                    <a:pt x="165" y="171"/>
                  </a:cubicBezTo>
                  <a:cubicBezTo>
                    <a:pt x="157" y="171"/>
                    <a:pt x="150" y="178"/>
                    <a:pt x="150" y="186"/>
                  </a:cubicBezTo>
                  <a:cubicBezTo>
                    <a:pt x="150" y="194"/>
                    <a:pt x="157" y="201"/>
                    <a:pt x="165" y="201"/>
                  </a:cubicBezTo>
                  <a:cubicBezTo>
                    <a:pt x="167" y="201"/>
                    <a:pt x="170" y="200"/>
                    <a:pt x="172" y="199"/>
                  </a:cubicBezTo>
                  <a:cubicBezTo>
                    <a:pt x="172" y="199"/>
                    <a:pt x="172" y="200"/>
                    <a:pt x="172" y="200"/>
                  </a:cubicBezTo>
                  <a:cubicBezTo>
                    <a:pt x="175" y="202"/>
                    <a:pt x="178" y="204"/>
                    <a:pt x="181" y="205"/>
                  </a:cubicBezTo>
                  <a:cubicBezTo>
                    <a:pt x="172" y="212"/>
                    <a:pt x="161" y="216"/>
                    <a:pt x="150" y="216"/>
                  </a:cubicBezTo>
                  <a:cubicBezTo>
                    <a:pt x="133" y="216"/>
                    <a:pt x="117" y="207"/>
                    <a:pt x="105" y="192"/>
                  </a:cubicBezTo>
                  <a:cubicBezTo>
                    <a:pt x="92" y="176"/>
                    <a:pt x="85" y="156"/>
                    <a:pt x="85" y="136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5" y="112"/>
                    <a:pt x="95" y="88"/>
                    <a:pt x="98" y="80"/>
                  </a:cubicBezTo>
                  <a:cubicBezTo>
                    <a:pt x="133" y="76"/>
                    <a:pt x="161" y="80"/>
                    <a:pt x="178" y="85"/>
                  </a:cubicBezTo>
                  <a:cubicBezTo>
                    <a:pt x="193" y="88"/>
                    <a:pt x="203" y="93"/>
                    <a:pt x="206" y="94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52"/>
                    <a:pt x="210" y="169"/>
                    <a:pt x="202" y="183"/>
                  </a:cubicBezTo>
                  <a:cubicBezTo>
                    <a:pt x="200" y="186"/>
                    <a:pt x="201" y="189"/>
                    <a:pt x="203" y="190"/>
                  </a:cubicBezTo>
                  <a:cubicBezTo>
                    <a:pt x="204" y="191"/>
                    <a:pt x="205" y="191"/>
                    <a:pt x="206" y="191"/>
                  </a:cubicBezTo>
                  <a:cubicBezTo>
                    <a:pt x="208" y="191"/>
                    <a:pt x="209" y="190"/>
                    <a:pt x="210" y="188"/>
                  </a:cubicBezTo>
                  <a:cubicBezTo>
                    <a:pt x="215" y="181"/>
                    <a:pt x="218" y="174"/>
                    <a:pt x="221" y="166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29" y="179"/>
                    <a:pt x="220" y="190"/>
                    <a:pt x="209" y="195"/>
                  </a:cubicBezTo>
                  <a:close/>
                  <a:moveTo>
                    <a:pt x="170" y="186"/>
                  </a:moveTo>
                  <a:cubicBezTo>
                    <a:pt x="170" y="189"/>
                    <a:pt x="168" y="191"/>
                    <a:pt x="165" y="191"/>
                  </a:cubicBezTo>
                  <a:cubicBezTo>
                    <a:pt x="162" y="191"/>
                    <a:pt x="160" y="189"/>
                    <a:pt x="160" y="186"/>
                  </a:cubicBezTo>
                  <a:cubicBezTo>
                    <a:pt x="160" y="183"/>
                    <a:pt x="162" y="181"/>
                    <a:pt x="165" y="181"/>
                  </a:cubicBezTo>
                  <a:cubicBezTo>
                    <a:pt x="168" y="181"/>
                    <a:pt x="170" y="183"/>
                    <a:pt x="170" y="186"/>
                  </a:cubicBezTo>
                  <a:close/>
                  <a:moveTo>
                    <a:pt x="225" y="136"/>
                  </a:moveTo>
                  <a:cubicBezTo>
                    <a:pt x="225" y="116"/>
                    <a:pt x="225" y="116"/>
                    <a:pt x="225" y="116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33" y="116"/>
                    <a:pt x="235" y="118"/>
                    <a:pt x="235" y="12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4"/>
                    <a:pt x="233" y="156"/>
                    <a:pt x="230" y="156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5" y="149"/>
                    <a:pt x="225" y="142"/>
                    <a:pt x="225" y="136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8" y="26"/>
                    <a:pt x="109" y="25"/>
                  </a:cubicBezTo>
                  <a:cubicBezTo>
                    <a:pt x="127" y="11"/>
                    <a:pt x="153" y="16"/>
                    <a:pt x="179" y="21"/>
                  </a:cubicBezTo>
                  <a:cubicBezTo>
                    <a:pt x="192" y="24"/>
                    <a:pt x="205" y="26"/>
                    <a:pt x="216" y="26"/>
                  </a:cubicBezTo>
                  <a:cubicBezTo>
                    <a:pt x="218" y="26"/>
                    <a:pt x="220" y="26"/>
                    <a:pt x="222" y="26"/>
                  </a:cubicBezTo>
                  <a:cubicBezTo>
                    <a:pt x="225" y="37"/>
                    <a:pt x="228" y="65"/>
                    <a:pt x="219" y="100"/>
                  </a:cubicBezTo>
                  <a:cubicBezTo>
                    <a:pt x="215" y="89"/>
                    <a:pt x="215" y="89"/>
                    <a:pt x="215" y="89"/>
                  </a:cubicBezTo>
                  <a:cubicBezTo>
                    <a:pt x="214" y="88"/>
                    <a:pt x="214" y="87"/>
                    <a:pt x="213" y="86"/>
                  </a:cubicBezTo>
                  <a:cubicBezTo>
                    <a:pt x="211" y="85"/>
                    <a:pt x="167" y="62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0" y="74"/>
                    <a:pt x="85" y="86"/>
                    <a:pt x="80" y="101"/>
                  </a:cubicBezTo>
                  <a:cubicBezTo>
                    <a:pt x="78" y="87"/>
                    <a:pt x="75" y="71"/>
                    <a:pt x="75" y="61"/>
                  </a:cubicBezTo>
                  <a:cubicBezTo>
                    <a:pt x="75" y="37"/>
                    <a:pt x="89" y="26"/>
                    <a:pt x="103" y="26"/>
                  </a:cubicBezTo>
                  <a:close/>
                  <a:moveTo>
                    <a:pt x="65" y="121"/>
                  </a:moveTo>
                  <a:cubicBezTo>
                    <a:pt x="65" y="118"/>
                    <a:pt x="67" y="116"/>
                    <a:pt x="70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20"/>
                    <a:pt x="75" y="124"/>
                    <a:pt x="75" y="12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42"/>
                    <a:pt x="76" y="149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7" y="156"/>
                    <a:pt x="65" y="154"/>
                    <a:pt x="65" y="151"/>
                  </a:cubicBezTo>
                  <a:lnTo>
                    <a:pt x="65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32C699D-E419-3A67-4FB6-B98CB0EAF01E}"/>
              </a:ext>
            </a:extLst>
          </p:cNvPr>
          <p:cNvGrpSpPr/>
          <p:nvPr/>
        </p:nvGrpSpPr>
        <p:grpSpPr>
          <a:xfrm>
            <a:off x="2185476" y="4065557"/>
            <a:ext cx="960120" cy="960120"/>
            <a:chOff x="5442991" y="1385888"/>
            <a:chExt cx="1362075" cy="1362075"/>
          </a:xfrm>
        </p:grpSpPr>
        <p:sp>
          <p:nvSpPr>
            <p:cNvPr id="44" name="Oval 19">
              <a:extLst>
                <a:ext uri="{FF2B5EF4-FFF2-40B4-BE49-F238E27FC236}">
                  <a16:creationId xmlns="" xmlns:a16="http://schemas.microsoft.com/office/drawing/2014/main" id="{A0AA9C9B-1A95-EE74-9B42-E434D4A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20">
              <a:extLst>
                <a:ext uri="{FF2B5EF4-FFF2-40B4-BE49-F238E27FC236}">
                  <a16:creationId xmlns="" xmlns:a16="http://schemas.microsoft.com/office/drawing/2014/main" id="{8508905C-3787-213B-76BC-1B76814D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81E325A-0908-1CCE-F36A-2BDB030B3721}"/>
              </a:ext>
            </a:extLst>
          </p:cNvPr>
          <p:cNvGrpSpPr/>
          <p:nvPr/>
        </p:nvGrpSpPr>
        <p:grpSpPr>
          <a:xfrm>
            <a:off x="3015792" y="3147122"/>
            <a:ext cx="960120" cy="960120"/>
            <a:chOff x="5858313" y="444851"/>
            <a:chExt cx="1280160" cy="1280160"/>
          </a:xfrm>
        </p:grpSpPr>
        <p:sp>
          <p:nvSpPr>
            <p:cNvPr id="47" name="Oval 19">
              <a:extLst>
                <a:ext uri="{FF2B5EF4-FFF2-40B4-BE49-F238E27FC236}">
                  <a16:creationId xmlns="" xmlns:a16="http://schemas.microsoft.com/office/drawing/2014/main" id="{621B8D11-C245-4B95-30E4-F125B1DB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20">
              <a:extLst>
                <a:ext uri="{FF2B5EF4-FFF2-40B4-BE49-F238E27FC236}">
                  <a16:creationId xmlns="" xmlns:a16="http://schemas.microsoft.com/office/drawing/2014/main" id="{DCCD77CF-3C92-5D4B-EFA8-1E6EF57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6E82C9E-E4B8-DD78-635A-0836D31D52B3}"/>
              </a:ext>
            </a:extLst>
          </p:cNvPr>
          <p:cNvGrpSpPr/>
          <p:nvPr/>
        </p:nvGrpSpPr>
        <p:grpSpPr>
          <a:xfrm>
            <a:off x="1314937" y="4976059"/>
            <a:ext cx="960120" cy="960120"/>
            <a:chOff x="5858313" y="444851"/>
            <a:chExt cx="1280160" cy="1280160"/>
          </a:xfrm>
        </p:grpSpPr>
        <p:sp>
          <p:nvSpPr>
            <p:cNvPr id="51" name="Oval 19">
              <a:extLst>
                <a:ext uri="{FF2B5EF4-FFF2-40B4-BE49-F238E27FC236}">
                  <a16:creationId xmlns="" xmlns:a16="http://schemas.microsoft.com/office/drawing/2014/main" id="{2E2742E0-93A7-DDF0-CDBE-94194496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20">
              <a:extLst>
                <a:ext uri="{FF2B5EF4-FFF2-40B4-BE49-F238E27FC236}">
                  <a16:creationId xmlns="" xmlns:a16="http://schemas.microsoft.com/office/drawing/2014/main" id="{33738574-5B3F-2BDD-705D-A093F18A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F9590F-F662-8735-75A0-0B58D8E172F2}"/>
              </a:ext>
            </a:extLst>
          </p:cNvPr>
          <p:cNvSpPr txBox="1"/>
          <p:nvPr/>
        </p:nvSpPr>
        <p:spPr>
          <a:xfrm>
            <a:off x="5775190" y="2253858"/>
            <a:ext cx="293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آماده­سازی اقلام نظارتی انتخابات، تحویل شده از هیأت­های نظارت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16AEFC-EA9A-1664-9D66-440FBE9C5637}"/>
              </a:ext>
            </a:extLst>
          </p:cNvPr>
          <p:cNvSpPr txBox="1"/>
          <p:nvPr/>
        </p:nvSpPr>
        <p:spPr>
          <a:xfrm>
            <a:off x="4756843" y="3217663"/>
            <a:ext cx="336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بررسی و پاکسازی فضای اطراف و داخل شعبه اخذ رأي به گونه­ای که از آثار تبليغاتي نامزدها پاك باشد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68320B3-CB7B-7EB1-DFE7-39CDBF36B175}"/>
              </a:ext>
            </a:extLst>
          </p:cNvPr>
          <p:cNvSpPr txBox="1"/>
          <p:nvPr/>
        </p:nvSpPr>
        <p:spPr>
          <a:xfrm>
            <a:off x="4026455" y="4291437"/>
            <a:ext cx="277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نصب ليست اسامي نامزدها در مکانی مناسب در داخل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7CC2FA-49D9-9E16-11FA-5D7440BD63EC}"/>
              </a:ext>
            </a:extLst>
          </p:cNvPr>
          <p:cNvSpPr txBox="1"/>
          <p:nvPr/>
        </p:nvSpPr>
        <p:spPr>
          <a:xfrm>
            <a:off x="3049360" y="5129566"/>
            <a:ext cx="3572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نصب تابلو (بنر) شعبه اخذ رأي در محل ورودی شعبه، در جايي كه در ديد مردم باشد</a:t>
            </a:r>
            <a:endParaRPr lang="en-US" dirty="0">
              <a:cs typeface="B Zar" panose="00000400000000000000" pitchFamily="2" charset="-78"/>
            </a:endParaRPr>
          </a:p>
          <a:p>
            <a:pPr rtl="1"/>
            <a:endParaRPr lang="en-US" sz="1400" dirty="0"/>
          </a:p>
        </p:txBody>
      </p:sp>
      <p:pic>
        <p:nvPicPr>
          <p:cNvPr id="57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 Same Side Corner Rectangle 57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0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63" name="Google Shape;9077;p79"/>
          <p:cNvGrpSpPr/>
          <p:nvPr/>
        </p:nvGrpSpPr>
        <p:grpSpPr>
          <a:xfrm>
            <a:off x="4791584" y="1368115"/>
            <a:ext cx="353645" cy="355557"/>
            <a:chOff x="-33286325" y="3944800"/>
            <a:chExt cx="291450" cy="293025"/>
          </a:xfrm>
          <a:solidFill>
            <a:schemeClr val="bg1"/>
          </a:solidFill>
        </p:grpSpPr>
        <p:sp>
          <p:nvSpPr>
            <p:cNvPr id="64" name="Google Shape;9078;p79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9079;p79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080;p79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9081;p79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" name="Google Shape;10691;p82"/>
          <p:cNvGrpSpPr/>
          <p:nvPr/>
        </p:nvGrpSpPr>
        <p:grpSpPr>
          <a:xfrm>
            <a:off x="3289086" y="3388459"/>
            <a:ext cx="371998" cy="421927"/>
            <a:chOff x="-3383375" y="3611625"/>
            <a:chExt cx="258350" cy="293025"/>
          </a:xfrm>
          <a:solidFill>
            <a:schemeClr val="bg1"/>
          </a:solidFill>
        </p:grpSpPr>
        <p:sp>
          <p:nvSpPr>
            <p:cNvPr id="73" name="Google Shape;10692;p82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0693;p82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10556;p82"/>
          <p:cNvGrpSpPr/>
          <p:nvPr/>
        </p:nvGrpSpPr>
        <p:grpSpPr>
          <a:xfrm>
            <a:off x="2458885" y="4307734"/>
            <a:ext cx="420811" cy="419659"/>
            <a:chOff x="-2671375" y="3597450"/>
            <a:chExt cx="292250" cy="291450"/>
          </a:xfrm>
          <a:solidFill>
            <a:schemeClr val="bg1"/>
          </a:solidFill>
        </p:grpSpPr>
        <p:sp>
          <p:nvSpPr>
            <p:cNvPr id="76" name="Google Shape;10557;p82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0558;p82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" name="Google Shape;8594;p78"/>
          <p:cNvSpPr/>
          <p:nvPr/>
        </p:nvSpPr>
        <p:spPr>
          <a:xfrm>
            <a:off x="1611828" y="521874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9" grpId="0"/>
      <p:bldP spid="62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17685D-C3A7-069F-FFB2-41BD4F30332D}"/>
              </a:ext>
            </a:extLst>
          </p:cNvPr>
          <p:cNvGrpSpPr/>
          <p:nvPr/>
        </p:nvGrpSpPr>
        <p:grpSpPr>
          <a:xfrm>
            <a:off x="3494894" y="3613649"/>
            <a:ext cx="1154624" cy="82296"/>
            <a:chOff x="6432882" y="1014568"/>
            <a:chExt cx="1539498" cy="10972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A415D50-FD46-6D3E-493E-59E8B250F6D3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63DF043-D26D-D29C-E4E6-9D70967B1A6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67D55C3-76A3-7BD1-AB8B-F3FE891AE111}"/>
              </a:ext>
            </a:extLst>
          </p:cNvPr>
          <p:cNvGrpSpPr/>
          <p:nvPr/>
        </p:nvGrpSpPr>
        <p:grpSpPr>
          <a:xfrm>
            <a:off x="2658780" y="4567831"/>
            <a:ext cx="1154624" cy="82296"/>
            <a:chOff x="6432882" y="1014568"/>
            <a:chExt cx="1539498" cy="109728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0CB70C4-103E-1950-FB9E-4A1C05FD5ED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738BD2-3302-38FE-3A4D-7EF3E9D0408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9809521-4590-CC95-3FA8-4816D26DBFEB}"/>
              </a:ext>
            </a:extLst>
          </p:cNvPr>
          <p:cNvGrpSpPr/>
          <p:nvPr/>
        </p:nvGrpSpPr>
        <p:grpSpPr>
          <a:xfrm>
            <a:off x="1862837" y="5442887"/>
            <a:ext cx="1154624" cy="82296"/>
            <a:chOff x="6432882" y="1014568"/>
            <a:chExt cx="1539498" cy="109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A617454-92ED-64E6-0679-626386E9954B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2E6F65C-5EF2-97CF-20B6-D848319FD1C2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C82989-93A0-E54D-DF55-85443DB0D115}"/>
              </a:ext>
            </a:extLst>
          </p:cNvPr>
          <p:cNvGrpSpPr/>
          <p:nvPr/>
        </p:nvGrpSpPr>
        <p:grpSpPr>
          <a:xfrm>
            <a:off x="4991711" y="1519403"/>
            <a:ext cx="1154624" cy="82296"/>
            <a:chOff x="6432882" y="1014568"/>
            <a:chExt cx="1539498" cy="1097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84767AB-2CCC-2CF9-8BA7-EA817C057A4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E6E7D0-6D42-5E72-8A5C-053F75CD078F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C72090-86D1-08A7-1C68-26E150153068}"/>
              </a:ext>
            </a:extLst>
          </p:cNvPr>
          <p:cNvGrpSpPr/>
          <p:nvPr/>
        </p:nvGrpSpPr>
        <p:grpSpPr>
          <a:xfrm>
            <a:off x="4373338" y="2636900"/>
            <a:ext cx="1154624" cy="82296"/>
            <a:chOff x="6432882" y="1014568"/>
            <a:chExt cx="1539498" cy="109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48207E8-C0A2-80AA-5CD6-5639833EF8A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D9401B-7D2F-EA6D-2B6A-1C60EF9049D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C60BD916-AA9D-C1B7-DCBE-BE88B2AB29B1}"/>
              </a:ext>
            </a:extLst>
          </p:cNvPr>
          <p:cNvSpPr>
            <a:spLocks/>
          </p:cNvSpPr>
          <p:nvPr/>
        </p:nvSpPr>
        <p:spPr bwMode="auto">
          <a:xfrm>
            <a:off x="1799316" y="857250"/>
            <a:ext cx="3399121" cy="4606099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2447489-8134-F9EF-4E4F-AE92A3978427}"/>
              </a:ext>
            </a:extLst>
          </p:cNvPr>
          <p:cNvSpPr>
            <a:spLocks/>
          </p:cNvSpPr>
          <p:nvPr/>
        </p:nvSpPr>
        <p:spPr bwMode="auto">
          <a:xfrm>
            <a:off x="32812" y="3254708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DB8CDD72-AA25-1EE8-55D1-122F7EBC1FA1}"/>
              </a:ext>
            </a:extLst>
          </p:cNvPr>
          <p:cNvSpPr>
            <a:spLocks/>
          </p:cNvSpPr>
          <p:nvPr/>
        </p:nvSpPr>
        <p:spPr bwMode="auto">
          <a:xfrm>
            <a:off x="32743" y="3815077"/>
            <a:ext cx="2983989" cy="1785685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3629EA8D-8443-B938-D313-9A528E5B6B86}"/>
              </a:ext>
            </a:extLst>
          </p:cNvPr>
          <p:cNvSpPr>
            <a:spLocks/>
          </p:cNvSpPr>
          <p:nvPr/>
        </p:nvSpPr>
        <p:spPr bwMode="auto">
          <a:xfrm>
            <a:off x="3034798" y="3265012"/>
            <a:ext cx="407696" cy="454786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BDCD11BC-C1C5-63A7-F0DA-690F2A3CE0C5}"/>
              </a:ext>
            </a:extLst>
          </p:cNvPr>
          <p:cNvSpPr>
            <a:spLocks/>
          </p:cNvSpPr>
          <p:nvPr/>
        </p:nvSpPr>
        <p:spPr bwMode="auto">
          <a:xfrm>
            <a:off x="3498257" y="2966365"/>
            <a:ext cx="201990" cy="218099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B260AE-8489-DBD6-53A3-D54D7D80F5D7}"/>
              </a:ext>
            </a:extLst>
          </p:cNvPr>
          <p:cNvSpPr>
            <a:spLocks/>
          </p:cNvSpPr>
          <p:nvPr/>
        </p:nvSpPr>
        <p:spPr bwMode="auto">
          <a:xfrm>
            <a:off x="773328" y="1816716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EC9C1C-EB6D-CEE4-7767-3CB67538B4B0}"/>
              </a:ext>
            </a:extLst>
          </p:cNvPr>
          <p:cNvGrpSpPr/>
          <p:nvPr/>
        </p:nvGrpSpPr>
        <p:grpSpPr>
          <a:xfrm>
            <a:off x="122544" y="2282901"/>
            <a:ext cx="2649481" cy="1169450"/>
            <a:chOff x="206961" y="3524288"/>
            <a:chExt cx="6549171" cy="117149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22AD73E-A8F2-0064-4009-C7C71A08FDBA}"/>
                </a:ext>
              </a:extLst>
            </p:cNvPr>
            <p:cNvSpPr/>
            <p:nvPr/>
          </p:nvSpPr>
          <p:spPr>
            <a:xfrm>
              <a:off x="767339" y="3923055"/>
              <a:ext cx="5988793" cy="68600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وظایف عوامل شعبه </a:t>
              </a:r>
              <a:endParaRPr lang="fa-IR" sz="2000" b="1" dirty="0" smtClean="0">
                <a:cs typeface="B Zar" panose="00000400000000000000" pitchFamily="2" charset="-78"/>
              </a:endParaRPr>
            </a:p>
            <a:p>
              <a:pPr algn="ctr" rtl="1"/>
              <a:r>
                <a:rPr lang="fa-IR" sz="2000" b="1" dirty="0" smtClean="0">
                  <a:cs typeface="B Zar" panose="00000400000000000000" pitchFamily="2" charset="-78"/>
                </a:rPr>
                <a:t> </a:t>
              </a:r>
              <a:r>
                <a:rPr lang="fa-IR" sz="2000" b="1" dirty="0">
                  <a:cs typeface="B Zar" panose="00000400000000000000" pitchFamily="2" charset="-78"/>
                </a:rPr>
                <a:t>یکساعت قبل از اخذ 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6B734865-1AF1-9F71-57B2-0268A866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74175F-373B-81A4-D3A8-48C0C2456D15}"/>
              </a:ext>
            </a:extLst>
          </p:cNvPr>
          <p:cNvGrpSpPr/>
          <p:nvPr/>
        </p:nvGrpSpPr>
        <p:grpSpPr>
          <a:xfrm>
            <a:off x="4470845" y="1092115"/>
            <a:ext cx="960120" cy="960120"/>
            <a:chOff x="5858313" y="444851"/>
            <a:chExt cx="1280160" cy="1280160"/>
          </a:xfrm>
        </p:grpSpPr>
        <p:sp>
          <p:nvSpPr>
            <p:cNvPr id="30" name="Oval 19">
              <a:extLst>
                <a:ext uri="{FF2B5EF4-FFF2-40B4-BE49-F238E27FC236}">
                  <a16:creationId xmlns="" xmlns:a16="http://schemas.microsoft.com/office/drawing/2014/main" id="{3B7DAD9D-84CB-0073-EFB6-5DF26303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0">
              <a:extLst>
                <a:ext uri="{FF2B5EF4-FFF2-40B4-BE49-F238E27FC236}">
                  <a16:creationId xmlns="" xmlns:a16="http://schemas.microsoft.com/office/drawing/2014/main" id="{D9F0C140-ACEB-3039-F0E6-B4B83016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224425" y="1064147"/>
            <a:ext cx="274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راه­اندازی دستگاه احراز و اطمینان از برقراری ارتباط با سامانه‌ی مرکز</a:t>
            </a:r>
            <a:endParaRPr lang="en-US" dirty="0">
              <a:cs typeface="B Zar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35DC4F-0F54-6129-13C5-9E213304D3F6}"/>
              </a:ext>
            </a:extLst>
          </p:cNvPr>
          <p:cNvGrpSpPr/>
          <p:nvPr/>
        </p:nvGrpSpPr>
        <p:grpSpPr>
          <a:xfrm>
            <a:off x="3805913" y="2120130"/>
            <a:ext cx="960120" cy="960120"/>
            <a:chOff x="5442991" y="1385888"/>
            <a:chExt cx="1362075" cy="1362075"/>
          </a:xfrm>
        </p:grpSpPr>
        <p:sp>
          <p:nvSpPr>
            <p:cNvPr id="39" name="Oval 19">
              <a:extLst>
                <a:ext uri="{FF2B5EF4-FFF2-40B4-BE49-F238E27FC236}">
                  <a16:creationId xmlns="" xmlns:a16="http://schemas.microsoft.com/office/drawing/2014/main" id="{115D1414-50C9-6979-E47B-30914318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20">
              <a:extLst>
                <a:ext uri="{FF2B5EF4-FFF2-40B4-BE49-F238E27FC236}">
                  <a16:creationId xmlns="" xmlns:a16="http://schemas.microsoft.com/office/drawing/2014/main" id="{43EB5B9F-23A2-E213-4644-80C40A52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32C699D-E419-3A67-4FB6-B98CB0EAF01E}"/>
              </a:ext>
            </a:extLst>
          </p:cNvPr>
          <p:cNvGrpSpPr/>
          <p:nvPr/>
        </p:nvGrpSpPr>
        <p:grpSpPr>
          <a:xfrm>
            <a:off x="2185476" y="4065557"/>
            <a:ext cx="960120" cy="960120"/>
            <a:chOff x="5442991" y="1385888"/>
            <a:chExt cx="1362075" cy="1362075"/>
          </a:xfrm>
        </p:grpSpPr>
        <p:sp>
          <p:nvSpPr>
            <p:cNvPr id="44" name="Oval 19">
              <a:extLst>
                <a:ext uri="{FF2B5EF4-FFF2-40B4-BE49-F238E27FC236}">
                  <a16:creationId xmlns="" xmlns:a16="http://schemas.microsoft.com/office/drawing/2014/main" id="{A0AA9C9B-1A95-EE74-9B42-E434D4A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20">
              <a:extLst>
                <a:ext uri="{FF2B5EF4-FFF2-40B4-BE49-F238E27FC236}">
                  <a16:creationId xmlns="" xmlns:a16="http://schemas.microsoft.com/office/drawing/2014/main" id="{8508905C-3787-213B-76BC-1B76814D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81E325A-0908-1CCE-F36A-2BDB030B3721}"/>
              </a:ext>
            </a:extLst>
          </p:cNvPr>
          <p:cNvGrpSpPr/>
          <p:nvPr/>
        </p:nvGrpSpPr>
        <p:grpSpPr>
          <a:xfrm>
            <a:off x="3015792" y="3147122"/>
            <a:ext cx="960120" cy="960120"/>
            <a:chOff x="5858313" y="444851"/>
            <a:chExt cx="1280160" cy="1280160"/>
          </a:xfrm>
        </p:grpSpPr>
        <p:sp>
          <p:nvSpPr>
            <p:cNvPr id="47" name="Oval 19">
              <a:extLst>
                <a:ext uri="{FF2B5EF4-FFF2-40B4-BE49-F238E27FC236}">
                  <a16:creationId xmlns="" xmlns:a16="http://schemas.microsoft.com/office/drawing/2014/main" id="{621B8D11-C245-4B95-30E4-F125B1DB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20">
              <a:extLst>
                <a:ext uri="{FF2B5EF4-FFF2-40B4-BE49-F238E27FC236}">
                  <a16:creationId xmlns="" xmlns:a16="http://schemas.microsoft.com/office/drawing/2014/main" id="{DCCD77CF-3C92-5D4B-EFA8-1E6EF57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6E82C9E-E4B8-DD78-635A-0836D31D52B3}"/>
              </a:ext>
            </a:extLst>
          </p:cNvPr>
          <p:cNvGrpSpPr/>
          <p:nvPr/>
        </p:nvGrpSpPr>
        <p:grpSpPr>
          <a:xfrm>
            <a:off x="1314937" y="4976059"/>
            <a:ext cx="960120" cy="960120"/>
            <a:chOff x="5858313" y="444851"/>
            <a:chExt cx="1280160" cy="1280160"/>
          </a:xfrm>
        </p:grpSpPr>
        <p:sp>
          <p:nvSpPr>
            <p:cNvPr id="51" name="Oval 19">
              <a:extLst>
                <a:ext uri="{FF2B5EF4-FFF2-40B4-BE49-F238E27FC236}">
                  <a16:creationId xmlns="" xmlns:a16="http://schemas.microsoft.com/office/drawing/2014/main" id="{2E2742E0-93A7-DDF0-CDBE-94194496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20">
              <a:extLst>
                <a:ext uri="{FF2B5EF4-FFF2-40B4-BE49-F238E27FC236}">
                  <a16:creationId xmlns="" xmlns:a16="http://schemas.microsoft.com/office/drawing/2014/main" id="{33738574-5B3F-2BDD-705D-A093F18A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F9590F-F662-8735-75A0-0B58D8E172F2}"/>
              </a:ext>
            </a:extLst>
          </p:cNvPr>
          <p:cNvSpPr txBox="1"/>
          <p:nvPr/>
        </p:nvSpPr>
        <p:spPr>
          <a:xfrm>
            <a:off x="5697866" y="2070135"/>
            <a:ext cx="312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پلمب صندوق اخذ رأی انتخابات مجلس شورای اسلامی در حضور عوامل شعبه و پس از اطمینان از خالی بودن آن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16AEFC-EA9A-1664-9D66-440FBE9C5637}"/>
              </a:ext>
            </a:extLst>
          </p:cNvPr>
          <p:cNvSpPr txBox="1"/>
          <p:nvPr/>
        </p:nvSpPr>
        <p:spPr>
          <a:xfrm>
            <a:off x="4696182" y="3175139"/>
            <a:ext cx="370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پلمب صندوق اخذ رأی انتخابات مجلس خبرگان رهبری در حضور عوامل شعبه و پس از اطمینان از خالی بودن آن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68320B3-CB7B-7EB1-DFE7-39CDBF36B175}"/>
              </a:ext>
            </a:extLst>
          </p:cNvPr>
          <p:cNvSpPr txBox="1"/>
          <p:nvPr/>
        </p:nvSpPr>
        <p:spPr>
          <a:xfrm>
            <a:off x="4050292" y="4358993"/>
            <a:ext cx="318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تقسيم كار (درون سازمانی) بين اعضای اعزام شده به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7CC2FA-49D9-9E16-11FA-5D7440BD63EC}"/>
              </a:ext>
            </a:extLst>
          </p:cNvPr>
          <p:cNvSpPr txBox="1"/>
          <p:nvPr/>
        </p:nvSpPr>
        <p:spPr>
          <a:xfrm>
            <a:off x="3160309" y="5100476"/>
            <a:ext cx="321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تكميل و امضای قسمت ابتدايي فرم هاي صورتجلسه در دستگاه احراز و فرم­های کاغذی 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7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 Same Side Corner Rectangle 57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0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63" name="Google Shape;7854;p76"/>
          <p:cNvGrpSpPr/>
          <p:nvPr/>
        </p:nvGrpSpPr>
        <p:grpSpPr>
          <a:xfrm>
            <a:off x="4783857" y="1375303"/>
            <a:ext cx="333585" cy="307287"/>
            <a:chOff x="2682350" y="2643425"/>
            <a:chExt cx="473775" cy="436425"/>
          </a:xfrm>
          <a:solidFill>
            <a:schemeClr val="bg1"/>
          </a:solidFill>
        </p:grpSpPr>
        <p:sp>
          <p:nvSpPr>
            <p:cNvPr id="64" name="Google Shape;7855;p7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9" name="Google Shape;7856;p7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0" name="Google Shape;7857;p7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1" name="Google Shape;7858;p7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2" name="Google Shape;7859;p7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3" name="Google Shape;7860;p7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4" name="Google Shape;7861;p7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75" name="Block Arc 25">
            <a:extLst>
              <a:ext uri="{FF2B5EF4-FFF2-40B4-BE49-F238E27FC236}">
                <a16:creationId xmlns="" xmlns:a16="http://schemas.microsoft.com/office/drawing/2014/main" id="{C9663A2E-EC43-4EDB-91F7-D8B7E0A9364B}"/>
              </a:ext>
            </a:extLst>
          </p:cNvPr>
          <p:cNvSpPr/>
          <p:nvPr/>
        </p:nvSpPr>
        <p:spPr>
          <a:xfrm>
            <a:off x="4128772" y="2424627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Block Arc 25">
            <a:extLst>
              <a:ext uri="{FF2B5EF4-FFF2-40B4-BE49-F238E27FC236}">
                <a16:creationId xmlns="" xmlns:a16="http://schemas.microsoft.com/office/drawing/2014/main" id="{C9663A2E-EC43-4EDB-91F7-D8B7E0A9364B}"/>
              </a:ext>
            </a:extLst>
          </p:cNvPr>
          <p:cNvSpPr/>
          <p:nvPr/>
        </p:nvSpPr>
        <p:spPr>
          <a:xfrm>
            <a:off x="3344305" y="3430274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7" name="Google Shape;8642;p78"/>
          <p:cNvGrpSpPr/>
          <p:nvPr/>
        </p:nvGrpSpPr>
        <p:grpSpPr>
          <a:xfrm>
            <a:off x="2493729" y="4299148"/>
            <a:ext cx="350079" cy="350079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78" name="Google Shape;8643;p7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8644;p7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645;p7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646;p7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647;p7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648;p7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649;p7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5" name="Google Shape;8694;p78"/>
          <p:cNvGrpSpPr/>
          <p:nvPr/>
        </p:nvGrpSpPr>
        <p:grpSpPr>
          <a:xfrm>
            <a:off x="1635522" y="5251935"/>
            <a:ext cx="351024" cy="347301"/>
            <a:chOff x="946175" y="3619500"/>
            <a:chExt cx="296975" cy="293825"/>
          </a:xfrm>
          <a:solidFill>
            <a:schemeClr val="bg1"/>
          </a:solidFill>
        </p:grpSpPr>
        <p:sp>
          <p:nvSpPr>
            <p:cNvPr id="86" name="Google Shape;8695;p78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696;p78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697;p78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698;p78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8699;p78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8700;p78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28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9" grpId="0"/>
      <p:bldP spid="62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17685D-C3A7-069F-FFB2-41BD4F30332D}"/>
              </a:ext>
            </a:extLst>
          </p:cNvPr>
          <p:cNvGrpSpPr/>
          <p:nvPr/>
        </p:nvGrpSpPr>
        <p:grpSpPr>
          <a:xfrm>
            <a:off x="3242766" y="4384792"/>
            <a:ext cx="1154624" cy="82296"/>
            <a:chOff x="6432882" y="1014568"/>
            <a:chExt cx="1539498" cy="10972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A415D50-FD46-6D3E-493E-59E8B250F6D3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63DF043-D26D-D29C-E4E6-9D70967B1A6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C82989-93A0-E54D-DF55-85443DB0D115}"/>
              </a:ext>
            </a:extLst>
          </p:cNvPr>
          <p:cNvGrpSpPr/>
          <p:nvPr/>
        </p:nvGrpSpPr>
        <p:grpSpPr>
          <a:xfrm>
            <a:off x="5053837" y="1815329"/>
            <a:ext cx="1154624" cy="82296"/>
            <a:chOff x="6432882" y="1014568"/>
            <a:chExt cx="1539498" cy="1097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84767AB-2CCC-2CF9-8BA7-EA817C057A4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E6E7D0-6D42-5E72-8A5C-053F75CD078F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C72090-86D1-08A7-1C68-26E150153068}"/>
              </a:ext>
            </a:extLst>
          </p:cNvPr>
          <p:cNvGrpSpPr/>
          <p:nvPr/>
        </p:nvGrpSpPr>
        <p:grpSpPr>
          <a:xfrm>
            <a:off x="4373592" y="3034266"/>
            <a:ext cx="1154624" cy="82296"/>
            <a:chOff x="6432882" y="1014568"/>
            <a:chExt cx="1539498" cy="109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48207E8-C0A2-80AA-5CD6-5639833EF8A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D9401B-7D2F-EA6D-2B6A-1C60EF9049D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C60BD916-AA9D-C1B7-DCBE-BE88B2AB29B1}"/>
              </a:ext>
            </a:extLst>
          </p:cNvPr>
          <p:cNvSpPr>
            <a:spLocks/>
          </p:cNvSpPr>
          <p:nvPr/>
        </p:nvSpPr>
        <p:spPr bwMode="auto">
          <a:xfrm>
            <a:off x="1799316" y="857250"/>
            <a:ext cx="3399121" cy="4606099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2447489-8134-F9EF-4E4F-AE92A3978427}"/>
              </a:ext>
            </a:extLst>
          </p:cNvPr>
          <p:cNvSpPr>
            <a:spLocks/>
          </p:cNvSpPr>
          <p:nvPr/>
        </p:nvSpPr>
        <p:spPr bwMode="auto">
          <a:xfrm>
            <a:off x="32812" y="3254708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DB8CDD72-AA25-1EE8-55D1-122F7EBC1FA1}"/>
              </a:ext>
            </a:extLst>
          </p:cNvPr>
          <p:cNvSpPr>
            <a:spLocks/>
          </p:cNvSpPr>
          <p:nvPr/>
        </p:nvSpPr>
        <p:spPr bwMode="auto">
          <a:xfrm>
            <a:off x="32743" y="3815077"/>
            <a:ext cx="2983989" cy="1785685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3629EA8D-8443-B938-D313-9A528E5B6B86}"/>
              </a:ext>
            </a:extLst>
          </p:cNvPr>
          <p:cNvSpPr>
            <a:spLocks/>
          </p:cNvSpPr>
          <p:nvPr/>
        </p:nvSpPr>
        <p:spPr bwMode="auto">
          <a:xfrm>
            <a:off x="3034798" y="3265012"/>
            <a:ext cx="407696" cy="454786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BDCD11BC-C1C5-63A7-F0DA-690F2A3CE0C5}"/>
              </a:ext>
            </a:extLst>
          </p:cNvPr>
          <p:cNvSpPr>
            <a:spLocks/>
          </p:cNvSpPr>
          <p:nvPr/>
        </p:nvSpPr>
        <p:spPr bwMode="auto">
          <a:xfrm>
            <a:off x="3498257" y="2966365"/>
            <a:ext cx="201990" cy="218099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B260AE-8489-DBD6-53A3-D54D7D80F5D7}"/>
              </a:ext>
            </a:extLst>
          </p:cNvPr>
          <p:cNvSpPr>
            <a:spLocks/>
          </p:cNvSpPr>
          <p:nvPr/>
        </p:nvSpPr>
        <p:spPr bwMode="auto">
          <a:xfrm>
            <a:off x="773328" y="1816716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EC9C1C-EB6D-CEE4-7767-3CB67538B4B0}"/>
              </a:ext>
            </a:extLst>
          </p:cNvPr>
          <p:cNvGrpSpPr/>
          <p:nvPr/>
        </p:nvGrpSpPr>
        <p:grpSpPr>
          <a:xfrm>
            <a:off x="122544" y="2282901"/>
            <a:ext cx="2649481" cy="1169450"/>
            <a:chOff x="206961" y="3524288"/>
            <a:chExt cx="6549171" cy="117149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22AD73E-A8F2-0064-4009-C7C71A08FDBA}"/>
                </a:ext>
              </a:extLst>
            </p:cNvPr>
            <p:cNvSpPr/>
            <p:nvPr/>
          </p:nvSpPr>
          <p:spPr>
            <a:xfrm>
              <a:off x="767339" y="3923055"/>
              <a:ext cx="5988793" cy="68600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وظایف عوامل شعبه </a:t>
              </a:r>
              <a:endParaRPr lang="fa-IR" sz="2000" b="1" dirty="0" smtClean="0">
                <a:cs typeface="B Zar" panose="00000400000000000000" pitchFamily="2" charset="-78"/>
              </a:endParaRPr>
            </a:p>
            <a:p>
              <a:pPr algn="ctr" rtl="1"/>
              <a:r>
                <a:rPr lang="fa-IR" sz="2000" b="1" dirty="0" smtClean="0">
                  <a:cs typeface="B Zar" panose="00000400000000000000" pitchFamily="2" charset="-78"/>
                </a:rPr>
                <a:t> </a:t>
              </a:r>
              <a:r>
                <a:rPr lang="fa-IR" sz="2000" b="1" dirty="0">
                  <a:cs typeface="B Zar" panose="00000400000000000000" pitchFamily="2" charset="-78"/>
                </a:rPr>
                <a:t>یکساعت قبل از اخذ 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6B734865-1AF1-9F71-57B2-0268A866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74175F-373B-81A4-D3A8-48C0C2456D15}"/>
              </a:ext>
            </a:extLst>
          </p:cNvPr>
          <p:cNvGrpSpPr/>
          <p:nvPr/>
        </p:nvGrpSpPr>
        <p:grpSpPr>
          <a:xfrm>
            <a:off x="4373592" y="1364647"/>
            <a:ext cx="960120" cy="960120"/>
            <a:chOff x="5858313" y="444851"/>
            <a:chExt cx="1280160" cy="1280160"/>
          </a:xfrm>
        </p:grpSpPr>
        <p:sp>
          <p:nvSpPr>
            <p:cNvPr id="30" name="Oval 19">
              <a:extLst>
                <a:ext uri="{FF2B5EF4-FFF2-40B4-BE49-F238E27FC236}">
                  <a16:creationId xmlns="" xmlns:a16="http://schemas.microsoft.com/office/drawing/2014/main" id="{3B7DAD9D-84CB-0073-EFB6-5DF26303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0">
              <a:extLst>
                <a:ext uri="{FF2B5EF4-FFF2-40B4-BE49-F238E27FC236}">
                  <a16:creationId xmlns="" xmlns:a16="http://schemas.microsoft.com/office/drawing/2014/main" id="{D9F0C140-ACEB-3039-F0E6-B4B83016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167313" y="1406436"/>
            <a:ext cx="276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روشن نمودن رادیو/ تلویزیون در شعبه اخذ رأی جهت آگاهی از اطلاعیه­های ستاد انتخابات کشور</a:t>
            </a:r>
            <a:endParaRPr lang="en-US" dirty="0">
              <a:cs typeface="B Zar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35DC4F-0F54-6129-13C5-9E213304D3F6}"/>
              </a:ext>
            </a:extLst>
          </p:cNvPr>
          <p:cNvGrpSpPr/>
          <p:nvPr/>
        </p:nvGrpSpPr>
        <p:grpSpPr>
          <a:xfrm>
            <a:off x="3447253" y="2534240"/>
            <a:ext cx="960120" cy="960120"/>
            <a:chOff x="5442991" y="1385888"/>
            <a:chExt cx="1362075" cy="1362075"/>
          </a:xfrm>
        </p:grpSpPr>
        <p:sp>
          <p:nvSpPr>
            <p:cNvPr id="39" name="Oval 19">
              <a:extLst>
                <a:ext uri="{FF2B5EF4-FFF2-40B4-BE49-F238E27FC236}">
                  <a16:creationId xmlns="" xmlns:a16="http://schemas.microsoft.com/office/drawing/2014/main" id="{115D1414-50C9-6979-E47B-30914318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20">
              <a:extLst>
                <a:ext uri="{FF2B5EF4-FFF2-40B4-BE49-F238E27FC236}">
                  <a16:creationId xmlns="" xmlns:a16="http://schemas.microsoft.com/office/drawing/2014/main" id="{43EB5B9F-23A2-E213-4644-80C40A52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81E325A-0908-1CCE-F36A-2BDB030B3721}"/>
              </a:ext>
            </a:extLst>
          </p:cNvPr>
          <p:cNvGrpSpPr/>
          <p:nvPr/>
        </p:nvGrpSpPr>
        <p:grpSpPr>
          <a:xfrm>
            <a:off x="2284845" y="3926143"/>
            <a:ext cx="960120" cy="960120"/>
            <a:chOff x="5858313" y="444851"/>
            <a:chExt cx="1280160" cy="1280160"/>
          </a:xfrm>
        </p:grpSpPr>
        <p:sp>
          <p:nvSpPr>
            <p:cNvPr id="47" name="Oval 19">
              <a:extLst>
                <a:ext uri="{FF2B5EF4-FFF2-40B4-BE49-F238E27FC236}">
                  <a16:creationId xmlns="" xmlns:a16="http://schemas.microsoft.com/office/drawing/2014/main" id="{621B8D11-C245-4B95-30E4-F125B1DB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20">
              <a:extLst>
                <a:ext uri="{FF2B5EF4-FFF2-40B4-BE49-F238E27FC236}">
                  <a16:creationId xmlns="" xmlns:a16="http://schemas.microsoft.com/office/drawing/2014/main" id="{DCCD77CF-3C92-5D4B-EFA8-1E6EF57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F9590F-F662-8735-75A0-0B58D8E172F2}"/>
              </a:ext>
            </a:extLst>
          </p:cNvPr>
          <p:cNvSpPr txBox="1"/>
          <p:nvPr/>
        </p:nvSpPr>
        <p:spPr>
          <a:xfrm>
            <a:off x="5451412" y="2698634"/>
            <a:ext cx="306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در صورت ضرورت، تماس تلفني با مقام مافوق و ارائه گزارش و اعلام وضعيت آمادگي </a:t>
            </a:r>
            <a:r>
              <a:rPr lang="fa-IR" dirty="0" smtClean="0">
                <a:cs typeface="B Zar" panose="00000400000000000000" pitchFamily="2" charset="-78"/>
              </a:rPr>
              <a:t>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16AEFC-EA9A-1664-9D66-440FBE9C5637}"/>
              </a:ext>
            </a:extLst>
          </p:cNvPr>
          <p:cNvSpPr txBox="1"/>
          <p:nvPr/>
        </p:nvSpPr>
        <p:spPr>
          <a:xfrm>
            <a:off x="4463307" y="4048739"/>
            <a:ext cx="30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تکمیل فرم­های گزارش درون سازمانی پیرامون وضعیت شعبه یک ساعت قبل از اخذ رأی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7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 Same Side Corner Rectangle 57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0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63" name="Google Shape;9600;p80"/>
          <p:cNvGrpSpPr/>
          <p:nvPr/>
        </p:nvGrpSpPr>
        <p:grpSpPr>
          <a:xfrm>
            <a:off x="4697286" y="1641885"/>
            <a:ext cx="355288" cy="312375"/>
            <a:chOff x="-46779900" y="3588000"/>
            <a:chExt cx="300125" cy="263875"/>
          </a:xfrm>
          <a:solidFill>
            <a:schemeClr val="bg1"/>
          </a:solidFill>
        </p:grpSpPr>
        <p:sp>
          <p:nvSpPr>
            <p:cNvPr id="64" name="Google Shape;9601;p80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9602;p80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603;p80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9604;p80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" name="Google Shape;9082;p79"/>
          <p:cNvGrpSpPr/>
          <p:nvPr/>
        </p:nvGrpSpPr>
        <p:grpSpPr>
          <a:xfrm>
            <a:off x="3742133" y="2827937"/>
            <a:ext cx="353645" cy="356527"/>
            <a:chOff x="-31452725" y="3191825"/>
            <a:chExt cx="291450" cy="293825"/>
          </a:xfrm>
          <a:solidFill>
            <a:schemeClr val="bg1"/>
          </a:solidFill>
        </p:grpSpPr>
        <p:sp>
          <p:nvSpPr>
            <p:cNvPr id="73" name="Google Shape;9083;p79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9084;p79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9085;p79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9086;p79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9128;p79"/>
          <p:cNvGrpSpPr/>
          <p:nvPr/>
        </p:nvGrpSpPr>
        <p:grpSpPr>
          <a:xfrm>
            <a:off x="2608572" y="4202886"/>
            <a:ext cx="354586" cy="353888"/>
            <a:chOff x="-31094350" y="3194000"/>
            <a:chExt cx="292225" cy="291650"/>
          </a:xfrm>
          <a:solidFill>
            <a:schemeClr val="bg1"/>
          </a:solidFill>
        </p:grpSpPr>
        <p:sp>
          <p:nvSpPr>
            <p:cNvPr id="78" name="Google Shape;9129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9130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9131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9132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133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34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135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136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556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تغییرات این دوره 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11560" y="1076332"/>
            <a:ext cx="7872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rtl="1">
              <a:lnSpc>
                <a:spcPct val="200000"/>
              </a:lnSpc>
              <a:buFontTx/>
              <a:buChar char="-"/>
            </a:pPr>
            <a:r>
              <a:rPr lang="fa-IR" b="1" dirty="0" smtClean="0">
                <a:cs typeface="B Zar" panose="00000400000000000000" pitchFamily="2" charset="-78"/>
              </a:rPr>
              <a:t>ادغام تعرفه های دو انتخابات. </a:t>
            </a:r>
          </a:p>
          <a:p>
            <a:pPr marL="285750" lvl="0" indent="-285750" algn="just" rtl="1">
              <a:lnSpc>
                <a:spcPct val="200000"/>
              </a:lnSpc>
              <a:buFontTx/>
              <a:buChar char="-"/>
            </a:pPr>
            <a:r>
              <a:rPr lang="fa-IR" b="1" dirty="0" smtClean="0">
                <a:cs typeface="B Zar" panose="00000400000000000000" pitchFamily="2" charset="-78"/>
              </a:rPr>
              <a:t>ادغام صورتجلسه شعبه برای هر دو انتخابات. </a:t>
            </a:r>
          </a:p>
          <a:p>
            <a:pPr marL="285750" lvl="0" indent="-285750" algn="just" rtl="1">
              <a:lnSpc>
                <a:spcPct val="200000"/>
              </a:lnSpc>
              <a:buFontTx/>
              <a:buChar char="-"/>
            </a:pPr>
            <a:r>
              <a:rPr lang="fa-IR" b="1" dirty="0" smtClean="0">
                <a:cs typeface="B Zar" panose="00000400000000000000" pitchFamily="2" charset="-78"/>
              </a:rPr>
              <a:t>اخذ رأی با پنج مدرک هویتی : شناسنامه ، كارت </a:t>
            </a:r>
            <a:r>
              <a:rPr lang="fa-IR" b="1" dirty="0">
                <a:cs typeface="B Zar" panose="00000400000000000000" pitchFamily="2" charset="-78"/>
              </a:rPr>
              <a:t>ملی ،گذرنامه، گواهی نامه رانندگی یا کارت نظام </a:t>
            </a:r>
            <a:r>
              <a:rPr lang="fa-IR" b="1" dirty="0" smtClean="0">
                <a:cs typeface="B Zar" panose="00000400000000000000" pitchFamily="2" charset="-78"/>
              </a:rPr>
              <a:t>وظیفه.</a:t>
            </a:r>
          </a:p>
          <a:p>
            <a:pPr marL="285750" lvl="0" indent="-285750" algn="just" rtl="1">
              <a:lnSpc>
                <a:spcPct val="200000"/>
              </a:lnSpc>
              <a:buFontTx/>
              <a:buChar char="-"/>
            </a:pPr>
            <a:r>
              <a:rPr lang="fa-IR" b="1" dirty="0" smtClean="0">
                <a:cs typeface="B Zar" panose="00000400000000000000" pitchFamily="2" charset="-78"/>
              </a:rPr>
              <a:t>رنگ درب صندوق انتخابات خبرگان </a:t>
            </a:r>
            <a:r>
              <a:rPr lang="fa-IR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آبی</a:t>
            </a:r>
            <a:r>
              <a:rPr lang="fa-IR" b="1" dirty="0" smtClean="0">
                <a:cs typeface="B Zar" panose="00000400000000000000" pitchFamily="2" charset="-78"/>
              </a:rPr>
              <a:t> و </a:t>
            </a:r>
            <a:r>
              <a:rPr lang="fa-IR" b="1" dirty="0">
                <a:cs typeface="B Zar" panose="00000400000000000000" pitchFamily="2" charset="-78"/>
              </a:rPr>
              <a:t>رنگ درب صندوق انتخابات </a:t>
            </a:r>
            <a:r>
              <a:rPr lang="fa-IR" b="1" dirty="0" smtClean="0">
                <a:cs typeface="B Zar" panose="00000400000000000000" pitchFamily="2" charset="-78"/>
              </a:rPr>
              <a:t>مجلس شورای اسلامی 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قرمز</a:t>
            </a:r>
            <a:r>
              <a:rPr lang="fa-IR" b="1" dirty="0" smtClean="0">
                <a:cs typeface="B Zar" panose="00000400000000000000" pitchFamily="2" charset="-78"/>
              </a:rPr>
              <a:t> است.</a:t>
            </a:r>
          </a:p>
          <a:p>
            <a:pPr marL="285750" lvl="0" indent="-285750" algn="just" rtl="1">
              <a:lnSpc>
                <a:spcPct val="200000"/>
              </a:lnSpc>
              <a:buFontTx/>
              <a:buChar char="-"/>
            </a:pPr>
            <a:r>
              <a:rPr lang="fa-IR" b="1" dirty="0" smtClean="0">
                <a:cs typeface="B Zar" panose="00000400000000000000" pitchFamily="2" charset="-78"/>
              </a:rPr>
              <a:t>شروع خوانش و شمارش آرا ، ابتدا انتخابات مجلس خبرگان رهبری و سپس انتخابات مجلس شورای اسلامی می باشد.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0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0">
            <a:extLst>
              <a:ext uri="{FF2B5EF4-FFF2-40B4-BE49-F238E27FC236}">
                <a16:creationId xmlns:a16="http://schemas.microsoft.com/office/drawing/2014/main" xmlns="" id="{E710E320-F878-4FC4-D356-EF3FBEA0A654}"/>
              </a:ext>
            </a:extLst>
          </p:cNvPr>
          <p:cNvSpPr/>
          <p:nvPr/>
        </p:nvSpPr>
        <p:spPr>
          <a:xfrm>
            <a:off x="0" y="667916"/>
            <a:ext cx="9144000" cy="6147933"/>
          </a:xfrm>
          <a:custGeom>
            <a:avLst/>
            <a:gdLst>
              <a:gd name="connsiteX0" fmla="*/ 105232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398845 h 6858000"/>
              <a:gd name="connsiteX3" fmla="*/ 12106031 w 12192000"/>
              <a:gd name="connsiteY3" fmla="*/ 4418734 h 6858000"/>
              <a:gd name="connsiteX4" fmla="*/ 7236250 w 12192000"/>
              <a:gd name="connsiteY4" fmla="*/ 4634577 h 6858000"/>
              <a:gd name="connsiteX5" fmla="*/ 3877451 w 12192000"/>
              <a:gd name="connsiteY5" fmla="*/ 6757126 h 6858000"/>
              <a:gd name="connsiteX6" fmla="*/ 380034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3661609 h 6858000"/>
              <a:gd name="connsiteX9" fmla="*/ 114844 w 12192000"/>
              <a:gd name="connsiteY9" fmla="*/ 3648787 h 6858000"/>
              <a:gd name="connsiteX10" fmla="*/ 1443788 w 12192000"/>
              <a:gd name="connsiteY10" fmla="*/ 2811320 h 6858000"/>
              <a:gd name="connsiteX11" fmla="*/ 6140714 w 12192000"/>
              <a:gd name="connsiteY11" fmla="*/ 1459714 h 6858000"/>
              <a:gd name="connsiteX12" fmla="*/ 10415284 w 12192000"/>
              <a:gd name="connsiteY12" fmla="*/ 1063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10523226" y="0"/>
                </a:moveTo>
                <a:lnTo>
                  <a:pt x="12192000" y="0"/>
                </a:lnTo>
                <a:lnTo>
                  <a:pt x="12192000" y="4398845"/>
                </a:lnTo>
                <a:lnTo>
                  <a:pt x="12106031" y="4418734"/>
                </a:lnTo>
                <a:cubicBezTo>
                  <a:pt x="10322516" y="4806074"/>
                  <a:pt x="8860477" y="4550230"/>
                  <a:pt x="7236250" y="4634577"/>
                </a:cubicBezTo>
                <a:cubicBezTo>
                  <a:pt x="5752923" y="4711692"/>
                  <a:pt x="4840379" y="5522739"/>
                  <a:pt x="3877451" y="6757126"/>
                </a:cubicBezTo>
                <a:lnTo>
                  <a:pt x="3800340" y="6858000"/>
                </a:lnTo>
                <a:lnTo>
                  <a:pt x="0" y="6858000"/>
                </a:lnTo>
                <a:lnTo>
                  <a:pt x="0" y="3661609"/>
                </a:lnTo>
                <a:lnTo>
                  <a:pt x="114844" y="3648787"/>
                </a:lnTo>
                <a:cubicBezTo>
                  <a:pt x="570604" y="3570783"/>
                  <a:pt x="1017211" y="3302379"/>
                  <a:pt x="1443788" y="2811320"/>
                </a:cubicBezTo>
                <a:cubicBezTo>
                  <a:pt x="2683216" y="1395327"/>
                  <a:pt x="3839629" y="1147006"/>
                  <a:pt x="6140714" y="1459714"/>
                </a:cubicBezTo>
                <a:cubicBezTo>
                  <a:pt x="7035270" y="1583877"/>
                  <a:pt x="9224514" y="1167099"/>
                  <a:pt x="10415284" y="10631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519906-775B-DA44-E8EC-BAC9AA31EB9B}"/>
              </a:ext>
            </a:extLst>
          </p:cNvPr>
          <p:cNvGrpSpPr/>
          <p:nvPr/>
        </p:nvGrpSpPr>
        <p:grpSpPr>
          <a:xfrm>
            <a:off x="58608" y="1084258"/>
            <a:ext cx="4489855" cy="2227567"/>
            <a:chOff x="237168" y="0"/>
            <a:chExt cx="5986473" cy="3272768"/>
          </a:xfrm>
        </p:grpSpPr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xmlns="" id="{B136B745-23AB-89D8-F1D4-6E76FEED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xmlns="" id="{29A40A7C-41BE-6152-CF41-D396B61B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xmlns="" id="{45292179-40B7-F66B-0DB6-FE0D839D580A}"/>
                </a:ext>
              </a:extLst>
            </p:cNvPr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8000">
                  <a:schemeClr val="accent3">
                    <a:lumMod val="0"/>
                    <a:lumOff val="100000"/>
                  </a:schemeClr>
                </a:gs>
                <a:gs pos="53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43F022-CD11-7FFD-DC80-87C7125177B3}"/>
              </a:ext>
            </a:extLst>
          </p:cNvPr>
          <p:cNvSpPr/>
          <p:nvPr/>
        </p:nvSpPr>
        <p:spPr>
          <a:xfrm>
            <a:off x="900018" y="1632315"/>
            <a:ext cx="1844095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a-IR" sz="2400" dirty="0" smtClean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B Titr" panose="00000700000000000000" pitchFamily="2" charset="-78"/>
              </a:rPr>
              <a:t>اهم فرآیندهای </a:t>
            </a:r>
          </a:p>
          <a:p>
            <a:pPr algn="ctr"/>
            <a:r>
              <a:rPr lang="fa-IR" sz="2400" dirty="0" smtClean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B Titr" panose="00000700000000000000" pitchFamily="2" charset="-78"/>
              </a:rPr>
              <a:t>روز اخذ رأی </a:t>
            </a:r>
            <a:endParaRPr lang="en-US" sz="2400" dirty="0">
              <a:ln w="0">
                <a:noFill/>
              </a:ln>
              <a:solidFill>
                <a:schemeClr val="bg1"/>
              </a:solidFill>
              <a:latin typeface="Impact" panose="020B0806030902050204" pitchFamily="34" charset="0"/>
              <a:cs typeface="B Titr" panose="000007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88F6385-3F58-0E22-DCEA-99706D4D768E}"/>
              </a:ext>
            </a:extLst>
          </p:cNvPr>
          <p:cNvGrpSpPr/>
          <p:nvPr/>
        </p:nvGrpSpPr>
        <p:grpSpPr>
          <a:xfrm>
            <a:off x="6104082" y="3322903"/>
            <a:ext cx="2994039" cy="2009158"/>
            <a:chOff x="7418080" y="443761"/>
            <a:chExt cx="3992052" cy="2678877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26F7CEDA-9AD4-1A04-56EB-FA075327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5" y="443761"/>
              <a:ext cx="2126799" cy="2124618"/>
            </a:xfrm>
            <a:custGeom>
              <a:avLst/>
              <a:gdLst>
                <a:gd name="T0" fmla="*/ 77 w 1235"/>
                <a:gd name="T1" fmla="*/ 478 h 1234"/>
                <a:gd name="T2" fmla="*/ 479 w 1235"/>
                <a:gd name="T3" fmla="*/ 76 h 1234"/>
                <a:gd name="T4" fmla="*/ 756 w 1235"/>
                <a:gd name="T5" fmla="*/ 76 h 1234"/>
                <a:gd name="T6" fmla="*/ 1158 w 1235"/>
                <a:gd name="T7" fmla="*/ 478 h 1234"/>
                <a:gd name="T8" fmla="*/ 1158 w 1235"/>
                <a:gd name="T9" fmla="*/ 756 h 1234"/>
                <a:gd name="T10" fmla="*/ 756 w 1235"/>
                <a:gd name="T11" fmla="*/ 1158 h 1234"/>
                <a:gd name="T12" fmla="*/ 479 w 1235"/>
                <a:gd name="T13" fmla="*/ 1158 h 1234"/>
                <a:gd name="T14" fmla="*/ 77 w 1235"/>
                <a:gd name="T15" fmla="*/ 756 h 1234"/>
                <a:gd name="T16" fmla="*/ 77 w 1235"/>
                <a:gd name="T17" fmla="*/ 478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34">
                  <a:moveTo>
                    <a:pt x="77" y="478"/>
                  </a:moveTo>
                  <a:cubicBezTo>
                    <a:pt x="479" y="76"/>
                    <a:pt x="479" y="76"/>
                    <a:pt x="479" y="76"/>
                  </a:cubicBezTo>
                  <a:cubicBezTo>
                    <a:pt x="555" y="0"/>
                    <a:pt x="679" y="0"/>
                    <a:pt x="756" y="76"/>
                  </a:cubicBezTo>
                  <a:cubicBezTo>
                    <a:pt x="1158" y="478"/>
                    <a:pt x="1158" y="478"/>
                    <a:pt x="1158" y="478"/>
                  </a:cubicBezTo>
                  <a:cubicBezTo>
                    <a:pt x="1235" y="555"/>
                    <a:pt x="1235" y="679"/>
                    <a:pt x="1158" y="756"/>
                  </a:cubicBezTo>
                  <a:cubicBezTo>
                    <a:pt x="756" y="1158"/>
                    <a:pt x="756" y="1158"/>
                    <a:pt x="756" y="1158"/>
                  </a:cubicBezTo>
                  <a:cubicBezTo>
                    <a:pt x="679" y="1234"/>
                    <a:pt x="555" y="1234"/>
                    <a:pt x="479" y="11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0" y="679"/>
                    <a:pt x="0" y="555"/>
                    <a:pt x="77" y="478"/>
                  </a:cubicBezTo>
                  <a:close/>
                </a:path>
              </a:pathLst>
            </a:custGeom>
            <a:solidFill>
              <a:schemeClr val="bg1"/>
            </a:solidFill>
            <a:ln w="889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B65D332-93F6-DCE3-C05E-44A67A9167DA}"/>
                </a:ext>
              </a:extLst>
            </p:cNvPr>
            <p:cNvGrpSpPr/>
            <p:nvPr/>
          </p:nvGrpSpPr>
          <p:grpSpPr>
            <a:xfrm>
              <a:off x="7418080" y="991499"/>
              <a:ext cx="3992052" cy="2131139"/>
              <a:chOff x="5305865" y="-1116941"/>
              <a:chExt cx="5897515" cy="193739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68A2897-7765-BB50-0593-185DF5624727}"/>
                  </a:ext>
                </a:extLst>
              </p:cNvPr>
              <p:cNvSpPr/>
              <p:nvPr/>
            </p:nvSpPr>
            <p:spPr>
              <a:xfrm>
                <a:off x="5305865" y="400761"/>
                <a:ext cx="5897515" cy="41969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fa-IR" dirty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بررسی </a:t>
                </a:r>
                <a:r>
                  <a:rPr lang="fa-IR" dirty="0" smtClean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مدرک هویتی </a:t>
                </a:r>
                <a:r>
                  <a:rPr lang="fa-IR" dirty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و شماره ملی</a:t>
                </a:r>
                <a:endParaRPr lang="en-US" dirty="0">
                  <a:ln w="0">
                    <a:noFill/>
                  </a:ln>
                  <a:solidFill>
                    <a:srgbClr val="76767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793DC8B-09F4-32FE-86C9-80E1CAB0EB14}"/>
                  </a:ext>
                </a:extLst>
              </p:cNvPr>
              <p:cNvSpPr txBox="1"/>
              <p:nvPr/>
            </p:nvSpPr>
            <p:spPr>
              <a:xfrm>
                <a:off x="8366397" y="-1116941"/>
                <a:ext cx="1664576" cy="7834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b="1" dirty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فرآیند اول</a:t>
                </a:r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394641E-8DC2-82FC-175B-60CF3056B6F7}"/>
              </a:ext>
            </a:extLst>
          </p:cNvPr>
          <p:cNvGrpSpPr/>
          <p:nvPr/>
        </p:nvGrpSpPr>
        <p:grpSpPr>
          <a:xfrm>
            <a:off x="3761880" y="1568676"/>
            <a:ext cx="1851016" cy="2292608"/>
            <a:chOff x="8884796" y="443761"/>
            <a:chExt cx="2468022" cy="3056811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01135F19-3D87-2E7E-4293-6625321B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5" y="443761"/>
              <a:ext cx="2126799" cy="2124618"/>
            </a:xfrm>
            <a:custGeom>
              <a:avLst/>
              <a:gdLst>
                <a:gd name="T0" fmla="*/ 77 w 1235"/>
                <a:gd name="T1" fmla="*/ 478 h 1234"/>
                <a:gd name="T2" fmla="*/ 479 w 1235"/>
                <a:gd name="T3" fmla="*/ 76 h 1234"/>
                <a:gd name="T4" fmla="*/ 756 w 1235"/>
                <a:gd name="T5" fmla="*/ 76 h 1234"/>
                <a:gd name="T6" fmla="*/ 1158 w 1235"/>
                <a:gd name="T7" fmla="*/ 478 h 1234"/>
                <a:gd name="T8" fmla="*/ 1158 w 1235"/>
                <a:gd name="T9" fmla="*/ 756 h 1234"/>
                <a:gd name="T10" fmla="*/ 756 w 1235"/>
                <a:gd name="T11" fmla="*/ 1158 h 1234"/>
                <a:gd name="T12" fmla="*/ 479 w 1235"/>
                <a:gd name="T13" fmla="*/ 1158 h 1234"/>
                <a:gd name="T14" fmla="*/ 77 w 1235"/>
                <a:gd name="T15" fmla="*/ 756 h 1234"/>
                <a:gd name="T16" fmla="*/ 77 w 1235"/>
                <a:gd name="T17" fmla="*/ 478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34">
                  <a:moveTo>
                    <a:pt x="77" y="478"/>
                  </a:moveTo>
                  <a:cubicBezTo>
                    <a:pt x="479" y="76"/>
                    <a:pt x="479" y="76"/>
                    <a:pt x="479" y="76"/>
                  </a:cubicBezTo>
                  <a:cubicBezTo>
                    <a:pt x="555" y="0"/>
                    <a:pt x="679" y="0"/>
                    <a:pt x="756" y="76"/>
                  </a:cubicBezTo>
                  <a:cubicBezTo>
                    <a:pt x="1158" y="478"/>
                    <a:pt x="1158" y="478"/>
                    <a:pt x="1158" y="478"/>
                  </a:cubicBezTo>
                  <a:cubicBezTo>
                    <a:pt x="1235" y="555"/>
                    <a:pt x="1235" y="679"/>
                    <a:pt x="1158" y="756"/>
                  </a:cubicBezTo>
                  <a:cubicBezTo>
                    <a:pt x="756" y="1158"/>
                    <a:pt x="756" y="1158"/>
                    <a:pt x="756" y="1158"/>
                  </a:cubicBezTo>
                  <a:cubicBezTo>
                    <a:pt x="679" y="1234"/>
                    <a:pt x="555" y="1234"/>
                    <a:pt x="479" y="11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0" y="679"/>
                    <a:pt x="0" y="555"/>
                    <a:pt x="77" y="478"/>
                  </a:cubicBezTo>
                  <a:close/>
                </a:path>
              </a:pathLst>
            </a:custGeom>
            <a:solidFill>
              <a:schemeClr val="bg1"/>
            </a:solidFill>
            <a:ln w="889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A8ECF33-680A-292B-FB75-539D6EA1DEEE}"/>
                </a:ext>
              </a:extLst>
            </p:cNvPr>
            <p:cNvGrpSpPr/>
            <p:nvPr/>
          </p:nvGrpSpPr>
          <p:grpSpPr>
            <a:xfrm>
              <a:off x="8884796" y="1195380"/>
              <a:ext cx="2468022" cy="2305192"/>
              <a:chOff x="7472661" y="-931596"/>
              <a:chExt cx="3646042" cy="209562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6828CB7-37DE-D32F-2702-26BB596DB8CA}"/>
                  </a:ext>
                </a:extLst>
              </p:cNvPr>
              <p:cNvSpPr/>
              <p:nvPr/>
            </p:nvSpPr>
            <p:spPr>
              <a:xfrm>
                <a:off x="8086152" y="-931596"/>
                <a:ext cx="2123115" cy="4196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fa-IR" b="1" dirty="0">
                    <a:cs typeface="B Zar" panose="00000400000000000000" pitchFamily="2" charset="-78"/>
                  </a:rPr>
                  <a:t>فرآیند سوم</a:t>
                </a:r>
                <a:endParaRPr lang="en-US" b="1" dirty="0">
                  <a:ln w="0">
                    <a:noFill/>
                  </a:ln>
                  <a:solidFill>
                    <a:srgbClr val="76767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1FC994-9C79-1708-73BB-A64A0024DD47}"/>
                  </a:ext>
                </a:extLst>
              </p:cNvPr>
              <p:cNvSpPr txBox="1"/>
              <p:nvPr/>
            </p:nvSpPr>
            <p:spPr>
              <a:xfrm>
                <a:off x="7472661" y="380601"/>
                <a:ext cx="3646042" cy="783431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dirty="0">
                    <a:cs typeface="B Zar" panose="00000400000000000000" pitchFamily="2" charset="-78"/>
                  </a:rPr>
                  <a:t>ثبت نام و صدور برگ رأی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B80F22-28CC-E03C-77E7-55D9FCB38A48}"/>
              </a:ext>
            </a:extLst>
          </p:cNvPr>
          <p:cNvGrpSpPr/>
          <p:nvPr/>
        </p:nvGrpSpPr>
        <p:grpSpPr>
          <a:xfrm>
            <a:off x="5796779" y="1263879"/>
            <a:ext cx="2087586" cy="2028788"/>
            <a:chOff x="8876936" y="443761"/>
            <a:chExt cx="2783449" cy="2705050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6FC0EAD2-4FD6-0897-2DB7-29217EE6B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5" y="443761"/>
              <a:ext cx="2126799" cy="2124618"/>
            </a:xfrm>
            <a:custGeom>
              <a:avLst/>
              <a:gdLst>
                <a:gd name="T0" fmla="*/ 77 w 1235"/>
                <a:gd name="T1" fmla="*/ 478 h 1234"/>
                <a:gd name="T2" fmla="*/ 479 w 1235"/>
                <a:gd name="T3" fmla="*/ 76 h 1234"/>
                <a:gd name="T4" fmla="*/ 756 w 1235"/>
                <a:gd name="T5" fmla="*/ 76 h 1234"/>
                <a:gd name="T6" fmla="*/ 1158 w 1235"/>
                <a:gd name="T7" fmla="*/ 478 h 1234"/>
                <a:gd name="T8" fmla="*/ 1158 w 1235"/>
                <a:gd name="T9" fmla="*/ 756 h 1234"/>
                <a:gd name="T10" fmla="*/ 756 w 1235"/>
                <a:gd name="T11" fmla="*/ 1158 h 1234"/>
                <a:gd name="T12" fmla="*/ 479 w 1235"/>
                <a:gd name="T13" fmla="*/ 1158 h 1234"/>
                <a:gd name="T14" fmla="*/ 77 w 1235"/>
                <a:gd name="T15" fmla="*/ 756 h 1234"/>
                <a:gd name="T16" fmla="*/ 77 w 1235"/>
                <a:gd name="T17" fmla="*/ 478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34">
                  <a:moveTo>
                    <a:pt x="77" y="478"/>
                  </a:moveTo>
                  <a:cubicBezTo>
                    <a:pt x="479" y="76"/>
                    <a:pt x="479" y="76"/>
                    <a:pt x="479" y="76"/>
                  </a:cubicBezTo>
                  <a:cubicBezTo>
                    <a:pt x="555" y="0"/>
                    <a:pt x="679" y="0"/>
                    <a:pt x="756" y="76"/>
                  </a:cubicBezTo>
                  <a:cubicBezTo>
                    <a:pt x="1158" y="478"/>
                    <a:pt x="1158" y="478"/>
                    <a:pt x="1158" y="478"/>
                  </a:cubicBezTo>
                  <a:cubicBezTo>
                    <a:pt x="1235" y="555"/>
                    <a:pt x="1235" y="679"/>
                    <a:pt x="1158" y="756"/>
                  </a:cubicBezTo>
                  <a:cubicBezTo>
                    <a:pt x="756" y="1158"/>
                    <a:pt x="756" y="1158"/>
                    <a:pt x="756" y="1158"/>
                  </a:cubicBezTo>
                  <a:cubicBezTo>
                    <a:pt x="679" y="1234"/>
                    <a:pt x="555" y="1234"/>
                    <a:pt x="479" y="11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0" y="679"/>
                    <a:pt x="0" y="555"/>
                    <a:pt x="77" y="478"/>
                  </a:cubicBezTo>
                  <a:close/>
                </a:path>
              </a:pathLst>
            </a:custGeom>
            <a:solidFill>
              <a:schemeClr val="bg1"/>
            </a:solidFill>
            <a:ln w="889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FF065F2-1739-EAE7-D896-C45E5CA192D9}"/>
                </a:ext>
              </a:extLst>
            </p:cNvPr>
            <p:cNvGrpSpPr/>
            <p:nvPr/>
          </p:nvGrpSpPr>
          <p:grpSpPr>
            <a:xfrm>
              <a:off x="8876936" y="1227397"/>
              <a:ext cx="2783449" cy="1921414"/>
              <a:chOff x="7461051" y="-902489"/>
              <a:chExt cx="4112028" cy="17467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0E53BC7F-F19A-B8A0-A558-1E57491B314E}"/>
                  </a:ext>
                </a:extLst>
              </p:cNvPr>
              <p:cNvSpPr/>
              <p:nvPr/>
            </p:nvSpPr>
            <p:spPr>
              <a:xfrm>
                <a:off x="8066364" y="-902489"/>
                <a:ext cx="2082069" cy="4196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fa-IR" b="1" dirty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فرآیند دوم</a:t>
                </a:r>
                <a:endParaRPr lang="en-US" b="1" dirty="0">
                  <a:ln w="0">
                    <a:noFill/>
                  </a:ln>
                  <a:solidFill>
                    <a:srgbClr val="76767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BC0D3F9-9EBF-5DC3-D1E3-071D86F46455}"/>
                  </a:ext>
                </a:extLst>
              </p:cNvPr>
              <p:cNvSpPr txBox="1"/>
              <p:nvPr/>
            </p:nvSpPr>
            <p:spPr>
              <a:xfrm>
                <a:off x="7461051" y="373102"/>
                <a:ext cx="4112028" cy="471146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dirty="0">
                    <a:solidFill>
                      <a:srgbClr val="26262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استعلام از دستگاه احراز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F3D35E2-998B-B920-FB6C-7A3E9E16B917}"/>
              </a:ext>
            </a:extLst>
          </p:cNvPr>
          <p:cNvGrpSpPr/>
          <p:nvPr/>
        </p:nvGrpSpPr>
        <p:grpSpPr>
          <a:xfrm rot="10800000" flipH="1">
            <a:off x="4119407" y="5718742"/>
            <a:ext cx="3358901" cy="1097107"/>
            <a:chOff x="237168" y="0"/>
            <a:chExt cx="5986473" cy="3272768"/>
          </a:xfrm>
        </p:grpSpPr>
        <p:sp>
          <p:nvSpPr>
            <p:cNvPr id="34" name="Freeform 115">
              <a:extLst>
                <a:ext uri="{FF2B5EF4-FFF2-40B4-BE49-F238E27FC236}">
                  <a16:creationId xmlns:a16="http://schemas.microsoft.com/office/drawing/2014/main" xmlns="" id="{D3F9E540-4E4B-DC40-722C-12AD5250D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5" name="Freeform 116">
              <a:extLst>
                <a:ext uri="{FF2B5EF4-FFF2-40B4-BE49-F238E27FC236}">
                  <a16:creationId xmlns:a16="http://schemas.microsoft.com/office/drawing/2014/main" xmlns="" id="{1841EBCE-2BD8-D02D-EA78-7D58F639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6" name="Freeform 117">
              <a:extLst>
                <a:ext uri="{FF2B5EF4-FFF2-40B4-BE49-F238E27FC236}">
                  <a16:creationId xmlns:a16="http://schemas.microsoft.com/office/drawing/2014/main" xmlns="" id="{1331B007-19AE-4AE6-289B-E8E94D3408C6}"/>
                </a:ext>
              </a:extLst>
            </p:cNvPr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394641E-8DC2-82FC-175B-60CF3056B6F7}"/>
              </a:ext>
            </a:extLst>
          </p:cNvPr>
          <p:cNvGrpSpPr/>
          <p:nvPr/>
        </p:nvGrpSpPr>
        <p:grpSpPr>
          <a:xfrm>
            <a:off x="1994270" y="2763406"/>
            <a:ext cx="1850328" cy="2016439"/>
            <a:chOff x="8938785" y="443761"/>
            <a:chExt cx="2467103" cy="2688584"/>
          </a:xfrm>
        </p:grpSpPr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01135F19-3D87-2E7E-4293-6625321B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5" y="443761"/>
              <a:ext cx="2126799" cy="2124618"/>
            </a:xfrm>
            <a:custGeom>
              <a:avLst/>
              <a:gdLst>
                <a:gd name="T0" fmla="*/ 77 w 1235"/>
                <a:gd name="T1" fmla="*/ 478 h 1234"/>
                <a:gd name="T2" fmla="*/ 479 w 1235"/>
                <a:gd name="T3" fmla="*/ 76 h 1234"/>
                <a:gd name="T4" fmla="*/ 756 w 1235"/>
                <a:gd name="T5" fmla="*/ 76 h 1234"/>
                <a:gd name="T6" fmla="*/ 1158 w 1235"/>
                <a:gd name="T7" fmla="*/ 478 h 1234"/>
                <a:gd name="T8" fmla="*/ 1158 w 1235"/>
                <a:gd name="T9" fmla="*/ 756 h 1234"/>
                <a:gd name="T10" fmla="*/ 756 w 1235"/>
                <a:gd name="T11" fmla="*/ 1158 h 1234"/>
                <a:gd name="T12" fmla="*/ 479 w 1235"/>
                <a:gd name="T13" fmla="*/ 1158 h 1234"/>
                <a:gd name="T14" fmla="*/ 77 w 1235"/>
                <a:gd name="T15" fmla="*/ 756 h 1234"/>
                <a:gd name="T16" fmla="*/ 77 w 1235"/>
                <a:gd name="T17" fmla="*/ 478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34">
                  <a:moveTo>
                    <a:pt x="77" y="478"/>
                  </a:moveTo>
                  <a:cubicBezTo>
                    <a:pt x="479" y="76"/>
                    <a:pt x="479" y="76"/>
                    <a:pt x="479" y="76"/>
                  </a:cubicBezTo>
                  <a:cubicBezTo>
                    <a:pt x="555" y="0"/>
                    <a:pt x="679" y="0"/>
                    <a:pt x="756" y="76"/>
                  </a:cubicBezTo>
                  <a:cubicBezTo>
                    <a:pt x="1158" y="478"/>
                    <a:pt x="1158" y="478"/>
                    <a:pt x="1158" y="478"/>
                  </a:cubicBezTo>
                  <a:cubicBezTo>
                    <a:pt x="1235" y="555"/>
                    <a:pt x="1235" y="679"/>
                    <a:pt x="1158" y="756"/>
                  </a:cubicBezTo>
                  <a:cubicBezTo>
                    <a:pt x="756" y="1158"/>
                    <a:pt x="756" y="1158"/>
                    <a:pt x="756" y="1158"/>
                  </a:cubicBezTo>
                  <a:cubicBezTo>
                    <a:pt x="679" y="1234"/>
                    <a:pt x="555" y="1234"/>
                    <a:pt x="479" y="11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0" y="679"/>
                    <a:pt x="0" y="555"/>
                    <a:pt x="77" y="478"/>
                  </a:cubicBezTo>
                  <a:close/>
                </a:path>
              </a:pathLst>
            </a:custGeom>
            <a:solidFill>
              <a:schemeClr val="bg1"/>
            </a:solidFill>
            <a:ln w="889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AA8ECF33-680A-292B-FB75-539D6EA1DEEE}"/>
                </a:ext>
              </a:extLst>
            </p:cNvPr>
            <p:cNvGrpSpPr/>
            <p:nvPr/>
          </p:nvGrpSpPr>
          <p:grpSpPr>
            <a:xfrm>
              <a:off x="8938785" y="1313825"/>
              <a:ext cx="2467103" cy="1818520"/>
              <a:chOff x="7552420" y="-823918"/>
              <a:chExt cx="3644685" cy="16531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6828CB7-37DE-D32F-2702-26BB596DB8CA}"/>
                  </a:ext>
                </a:extLst>
              </p:cNvPr>
              <p:cNvSpPr/>
              <p:nvPr/>
            </p:nvSpPr>
            <p:spPr>
              <a:xfrm>
                <a:off x="7963371" y="-823918"/>
                <a:ext cx="2438867" cy="4196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fa-IR" b="1" dirty="0">
                    <a:cs typeface="B Zar" panose="00000400000000000000" pitchFamily="2" charset="-78"/>
                  </a:rPr>
                  <a:t>فرآیند چهارم</a:t>
                </a:r>
                <a:endParaRPr lang="en-US" b="1" dirty="0">
                  <a:ln w="0">
                    <a:noFill/>
                  </a:ln>
                  <a:solidFill>
                    <a:srgbClr val="76767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E01FC994-9C79-1708-73BB-A64A0024DD47}"/>
                  </a:ext>
                </a:extLst>
              </p:cNvPr>
              <p:cNvSpPr txBox="1"/>
              <p:nvPr/>
            </p:nvSpPr>
            <p:spPr>
              <a:xfrm>
                <a:off x="7552420" y="381606"/>
                <a:ext cx="3644685" cy="44767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dirty="0">
                    <a:cs typeface="B Zar" panose="00000400000000000000" pitchFamily="2" charset="-78"/>
                  </a:rPr>
                  <a:t>محیط شعبه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394641E-8DC2-82FC-175B-60CF3056B6F7}"/>
              </a:ext>
            </a:extLst>
          </p:cNvPr>
          <p:cNvGrpSpPr/>
          <p:nvPr/>
        </p:nvGrpSpPr>
        <p:grpSpPr>
          <a:xfrm>
            <a:off x="274125" y="3983695"/>
            <a:ext cx="2187465" cy="2284220"/>
            <a:chOff x="8927929" y="443761"/>
            <a:chExt cx="2916620" cy="3045625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xmlns="" id="{01135F19-3D87-2E7E-4293-6625321B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5" y="443761"/>
              <a:ext cx="2126799" cy="2124618"/>
            </a:xfrm>
            <a:custGeom>
              <a:avLst/>
              <a:gdLst>
                <a:gd name="T0" fmla="*/ 77 w 1235"/>
                <a:gd name="T1" fmla="*/ 478 h 1234"/>
                <a:gd name="T2" fmla="*/ 479 w 1235"/>
                <a:gd name="T3" fmla="*/ 76 h 1234"/>
                <a:gd name="T4" fmla="*/ 756 w 1235"/>
                <a:gd name="T5" fmla="*/ 76 h 1234"/>
                <a:gd name="T6" fmla="*/ 1158 w 1235"/>
                <a:gd name="T7" fmla="*/ 478 h 1234"/>
                <a:gd name="T8" fmla="*/ 1158 w 1235"/>
                <a:gd name="T9" fmla="*/ 756 h 1234"/>
                <a:gd name="T10" fmla="*/ 756 w 1235"/>
                <a:gd name="T11" fmla="*/ 1158 h 1234"/>
                <a:gd name="T12" fmla="*/ 479 w 1235"/>
                <a:gd name="T13" fmla="*/ 1158 h 1234"/>
                <a:gd name="T14" fmla="*/ 77 w 1235"/>
                <a:gd name="T15" fmla="*/ 756 h 1234"/>
                <a:gd name="T16" fmla="*/ 77 w 1235"/>
                <a:gd name="T17" fmla="*/ 478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1234">
                  <a:moveTo>
                    <a:pt x="77" y="478"/>
                  </a:moveTo>
                  <a:cubicBezTo>
                    <a:pt x="479" y="76"/>
                    <a:pt x="479" y="76"/>
                    <a:pt x="479" y="76"/>
                  </a:cubicBezTo>
                  <a:cubicBezTo>
                    <a:pt x="555" y="0"/>
                    <a:pt x="679" y="0"/>
                    <a:pt x="756" y="76"/>
                  </a:cubicBezTo>
                  <a:cubicBezTo>
                    <a:pt x="1158" y="478"/>
                    <a:pt x="1158" y="478"/>
                    <a:pt x="1158" y="478"/>
                  </a:cubicBezTo>
                  <a:cubicBezTo>
                    <a:pt x="1235" y="555"/>
                    <a:pt x="1235" y="679"/>
                    <a:pt x="1158" y="756"/>
                  </a:cubicBezTo>
                  <a:cubicBezTo>
                    <a:pt x="756" y="1158"/>
                    <a:pt x="756" y="1158"/>
                    <a:pt x="756" y="1158"/>
                  </a:cubicBezTo>
                  <a:cubicBezTo>
                    <a:pt x="679" y="1234"/>
                    <a:pt x="555" y="1234"/>
                    <a:pt x="479" y="11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0" y="679"/>
                    <a:pt x="0" y="555"/>
                    <a:pt x="77" y="478"/>
                  </a:cubicBezTo>
                  <a:close/>
                </a:path>
              </a:pathLst>
            </a:custGeom>
            <a:solidFill>
              <a:schemeClr val="bg1"/>
            </a:solidFill>
            <a:ln w="889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AA8ECF33-680A-292B-FB75-539D6EA1DEEE}"/>
                </a:ext>
              </a:extLst>
            </p:cNvPr>
            <p:cNvGrpSpPr/>
            <p:nvPr/>
          </p:nvGrpSpPr>
          <p:grpSpPr>
            <a:xfrm>
              <a:off x="8927929" y="1280036"/>
              <a:ext cx="2916620" cy="2209350"/>
              <a:chOff x="7536384" y="-854636"/>
              <a:chExt cx="4308763" cy="20085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06828CB7-37DE-D32F-2702-26BB596DB8CA}"/>
                  </a:ext>
                </a:extLst>
              </p:cNvPr>
              <p:cNvSpPr/>
              <p:nvPr/>
            </p:nvSpPr>
            <p:spPr>
              <a:xfrm>
                <a:off x="8028696" y="-854636"/>
                <a:ext cx="2236785" cy="41969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fa-IR" b="1" dirty="0">
                    <a:cs typeface="B Zar" panose="00000400000000000000" pitchFamily="2" charset="-78"/>
                  </a:rPr>
                  <a:t>فرآیند پنجم</a:t>
                </a:r>
                <a:endParaRPr lang="en-US" b="1" dirty="0">
                  <a:ln w="0">
                    <a:noFill/>
                  </a:ln>
                  <a:solidFill>
                    <a:srgbClr val="76767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01FC994-9C79-1708-73BB-A64A0024DD47}"/>
                  </a:ext>
                </a:extLst>
              </p:cNvPr>
              <p:cNvSpPr txBox="1"/>
              <p:nvPr/>
            </p:nvSpPr>
            <p:spPr>
              <a:xfrm>
                <a:off x="7536384" y="370433"/>
                <a:ext cx="4308763" cy="783431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dirty="0">
                    <a:cs typeface="B Zar" panose="00000400000000000000" pitchFamily="2" charset="-78"/>
                  </a:rPr>
                  <a:t>صندوق اخذ رأی و استرداد شناسنامه </a:t>
                </a:r>
                <a:endParaRPr lang="en-US" dirty="0">
                  <a:cs typeface="B Zar" panose="00000400000000000000" pitchFamily="2" charset="-78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286000" y="2985770"/>
            <a:ext cx="4572000" cy="1182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3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 Same Side Corner Rectangle 53"/>
          <p:cNvSpPr/>
          <p:nvPr/>
        </p:nvSpPr>
        <p:spPr>
          <a:xfrm rot="16200000" flipH="1">
            <a:off x="5473444" y="-2317191"/>
            <a:ext cx="470209" cy="5500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5" name="AutoShape 92"/>
          <p:cNvSpPr>
            <a:spLocks noChangeAspect="1" noChangeArrowheads="1"/>
          </p:cNvSpPr>
          <p:nvPr/>
        </p:nvSpPr>
        <p:spPr bwMode="auto">
          <a:xfrm rot="5400000">
            <a:off x="8302983" y="117944"/>
            <a:ext cx="626876" cy="5995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 flipH="1">
            <a:off x="2461589" y="238580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حین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7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22B607-2C67-4F85-9EFA-0AD5CE291ED2}"/>
              </a:ext>
            </a:extLst>
          </p:cNvPr>
          <p:cNvGrpSpPr/>
          <p:nvPr/>
        </p:nvGrpSpPr>
        <p:grpSpPr>
          <a:xfrm>
            <a:off x="2627784" y="2057861"/>
            <a:ext cx="2723449" cy="3372395"/>
            <a:chOff x="2192528" y="1382770"/>
            <a:chExt cx="2314101" cy="48439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F0DC0B7-85AA-4BE5-ACE1-D31D3531CCC1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C4F5E65-1C9F-4EEC-8B55-A00AD1833A4C}"/>
                </a:ext>
              </a:extLst>
            </p:cNvPr>
            <p:cNvSpPr/>
            <p:nvPr/>
          </p:nvSpPr>
          <p:spPr>
            <a:xfrm>
              <a:off x="2192528" y="3282923"/>
              <a:ext cx="608174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73AA5A8-DEF7-431D-A337-6BC09AAF1464}"/>
                </a:ext>
              </a:extLst>
            </p:cNvPr>
            <p:cNvSpPr/>
            <p:nvPr/>
          </p:nvSpPr>
          <p:spPr>
            <a:xfrm>
              <a:off x="2575093" y="1382770"/>
              <a:ext cx="646248" cy="749944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E6574F6-EE91-47EE-B109-E3D3BA1DD3C2}"/>
                </a:ext>
              </a:extLst>
            </p:cNvPr>
            <p:cNvSpPr/>
            <p:nvPr/>
          </p:nvSpPr>
          <p:spPr>
            <a:xfrm>
              <a:off x="2473573" y="5557570"/>
              <a:ext cx="638083" cy="669111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4500236-17DB-46D0-9E44-762AE71C3375}"/>
                </a:ext>
              </a:extLst>
            </p:cNvPr>
            <p:cNvCxnSpPr>
              <a:stCxn id="5" idx="1"/>
              <a:endCxn id="7" idx="5"/>
            </p:cNvCxnSpPr>
            <p:nvPr/>
          </p:nvCxnSpPr>
          <p:spPr>
            <a:xfrm flipH="1" flipV="1">
              <a:off x="3126701" y="2022887"/>
              <a:ext cx="409865" cy="122813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A25D584-1664-4290-A5F1-B9978A43C269}"/>
                </a:ext>
              </a:extLst>
            </p:cNvPr>
            <p:cNvCxnSpPr>
              <a:stCxn id="5" idx="2"/>
              <a:endCxn id="6" idx="6"/>
            </p:cNvCxnSpPr>
            <p:nvPr/>
          </p:nvCxnSpPr>
          <p:spPr>
            <a:xfrm flipH="1">
              <a:off x="2800702" y="3652837"/>
              <a:ext cx="569427" cy="4578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744A533-5ED7-433D-A546-42B79B1087D0}"/>
                </a:ext>
              </a:extLst>
            </p:cNvPr>
            <p:cNvCxnSpPr>
              <a:stCxn id="5" idx="3"/>
              <a:endCxn id="8" idx="7"/>
            </p:cNvCxnSpPr>
            <p:nvPr/>
          </p:nvCxnSpPr>
          <p:spPr>
            <a:xfrm flipH="1">
              <a:off x="3018211" y="4054651"/>
              <a:ext cx="518355" cy="160090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96B39C-D976-44C9-B084-4DF4993DBBFD}"/>
              </a:ext>
            </a:extLst>
          </p:cNvPr>
          <p:cNvGrpSpPr/>
          <p:nvPr/>
        </p:nvGrpSpPr>
        <p:grpSpPr>
          <a:xfrm flipH="1">
            <a:off x="4003716" y="1994356"/>
            <a:ext cx="2598673" cy="3410275"/>
            <a:chOff x="2051720" y="1284789"/>
            <a:chExt cx="2549159" cy="48983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2A36087-C768-46FF-B415-A77C15ACCFBA}"/>
                </a:ext>
              </a:extLst>
            </p:cNvPr>
            <p:cNvSpPr/>
            <p:nvPr/>
          </p:nvSpPr>
          <p:spPr>
            <a:xfrm>
              <a:off x="3271160" y="3084588"/>
              <a:ext cx="1329719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2567B05-8CE3-4BD3-9EED-3C5A590D5C0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F93C77B-743B-4270-8C51-91A0E12AF486}"/>
                </a:ext>
              </a:extLst>
            </p:cNvPr>
            <p:cNvSpPr/>
            <p:nvPr/>
          </p:nvSpPr>
          <p:spPr>
            <a:xfrm>
              <a:off x="2222241" y="5434127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F6953C4-7805-42DB-AEDB-081526A5B588}"/>
                </a:ext>
              </a:extLst>
            </p:cNvPr>
            <p:cNvCxnSpPr>
              <a:stCxn id="13" idx="1"/>
              <a:endCxn id="19" idx="5"/>
            </p:cNvCxnSpPr>
            <p:nvPr/>
          </p:nvCxnSpPr>
          <p:spPr>
            <a:xfrm flipH="1" flipV="1">
              <a:off x="2975731" y="1924085"/>
              <a:ext cx="490161" cy="1326940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B6E2C07-6AF5-4A5D-ABE4-9F36BD175EC2}"/>
                </a:ext>
              </a:extLst>
            </p:cNvPr>
            <p:cNvCxnSpPr>
              <a:stCxn id="13" idx="2"/>
              <a:endCxn id="14" idx="6"/>
            </p:cNvCxnSpPr>
            <p:nvPr/>
          </p:nvCxnSpPr>
          <p:spPr>
            <a:xfrm flipH="1">
              <a:off x="2800702" y="3652838"/>
              <a:ext cx="470458" cy="4576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E86DCBF-1F4C-4F97-BAC3-7E9BFC6E50E8}"/>
                </a:ext>
              </a:extLst>
            </p:cNvPr>
            <p:cNvCxnSpPr>
              <a:stCxn id="13" idx="3"/>
              <a:endCxn id="15" idx="7"/>
            </p:cNvCxnSpPr>
            <p:nvPr/>
          </p:nvCxnSpPr>
          <p:spPr>
            <a:xfrm flipH="1">
              <a:off x="2861537" y="4054652"/>
              <a:ext cx="604355" cy="1489162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2F70D7C-7973-4D9B-9288-78574CF498C3}"/>
                </a:ext>
              </a:extLst>
            </p:cNvPr>
            <p:cNvSpPr/>
            <p:nvPr/>
          </p:nvSpPr>
          <p:spPr>
            <a:xfrm>
              <a:off x="2336435" y="1284789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30" name="Google Shape;1028;p39"/>
          <p:cNvSpPr txBox="1">
            <a:spLocks/>
          </p:cNvSpPr>
          <p:nvPr/>
        </p:nvSpPr>
        <p:spPr>
          <a:xfrm>
            <a:off x="6377854" y="1525480"/>
            <a:ext cx="2538099" cy="1015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باز نمودن درب شعبه ، هدایت رأی دهندگان به درون شعبه و آغاز به کار رأی­گیری رأس ساعت 8 صبح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1" name="Google Shape;1028;p39"/>
          <p:cNvSpPr txBox="1">
            <a:spLocks/>
          </p:cNvSpPr>
          <p:nvPr/>
        </p:nvSpPr>
        <p:spPr>
          <a:xfrm>
            <a:off x="6760022" y="2726787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استقرار در جلوی درب ورودی جهت جلوگیری از ورود افراد مسلح یا غیرمسئول، ایجاد نظم رأي دهندگان در ورود و خروج و عدم ازدحام در داخل شعبه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2" name="Google Shape;1028;p39"/>
          <p:cNvSpPr txBox="1">
            <a:spLocks/>
          </p:cNvSpPr>
          <p:nvPr/>
        </p:nvSpPr>
        <p:spPr>
          <a:xfrm>
            <a:off x="6677653" y="485755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برقراری نظم و امنیت درون شعبه و محافظت از صندوق اخذ رأی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3" name="Google Shape;1028;p39"/>
          <p:cNvSpPr txBox="1">
            <a:spLocks/>
          </p:cNvSpPr>
          <p:nvPr/>
        </p:nvSpPr>
        <p:spPr>
          <a:xfrm>
            <a:off x="263328" y="1433617"/>
            <a:ext cx="2616196" cy="1567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نظارت بر محوطه بیرونی شعبه به منظور جلوگیری از تشکیل تجمعات، تهدید یا تطمیع رأی دهندگان، تبلیغات و خرید و فروش رأی</a:t>
            </a:r>
          </a:p>
        </p:txBody>
      </p:sp>
      <p:sp>
        <p:nvSpPr>
          <p:cNvPr id="34" name="Google Shape;1028;p39"/>
          <p:cNvSpPr txBox="1">
            <a:spLocks/>
          </p:cNvSpPr>
          <p:nvPr/>
        </p:nvSpPr>
        <p:spPr>
          <a:xfrm>
            <a:off x="233747" y="3400347"/>
            <a:ext cx="24232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اهتمام به حفظ آرامش در شعبه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5" name="Google Shape;1028;p39"/>
          <p:cNvSpPr txBox="1">
            <a:spLocks/>
          </p:cNvSpPr>
          <p:nvPr/>
        </p:nvSpPr>
        <p:spPr>
          <a:xfrm>
            <a:off x="494411" y="4747846"/>
            <a:ext cx="2238300" cy="1587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تعامل کلیه عوامل شعبه به منظور رفع موانع و مشکلات احتمالی، ضمن بررسی و پیگیری تخلفات اعلام شده از سوی ناظران یا بازرسان</a:t>
            </a:r>
            <a:endParaRPr lang="en-US" sz="1800" dirty="0">
              <a:cs typeface="B Zar" panose="00000400000000000000" pitchFamily="2" charset="-78"/>
            </a:endParaRPr>
          </a:p>
        </p:txBody>
      </p:sp>
      <p:pic>
        <p:nvPicPr>
          <p:cNvPr id="40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 Same Side Corner Rectangle 40"/>
          <p:cNvSpPr/>
          <p:nvPr/>
        </p:nvSpPr>
        <p:spPr>
          <a:xfrm rot="16200000" flipH="1">
            <a:off x="5473444" y="-2317191"/>
            <a:ext cx="470209" cy="5500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2" name="AutoShape 92"/>
          <p:cNvSpPr>
            <a:spLocks noChangeAspect="1" noChangeArrowheads="1"/>
          </p:cNvSpPr>
          <p:nvPr/>
        </p:nvSpPr>
        <p:spPr bwMode="auto">
          <a:xfrm rot="5400000">
            <a:off x="8302983" y="117944"/>
            <a:ext cx="626876" cy="5995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 flipH="1">
            <a:off x="2461589" y="238580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حین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 flipH="1">
            <a:off x="2732711" y="1045234"/>
            <a:ext cx="3564790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Sans" panose="020B0506030804020204" pitchFamily="34" charset="-78"/>
                <a:cs typeface="B Titr" panose="00000700000000000000" pitchFamily="2" charset="-78"/>
              </a:rPr>
              <a:t>اهم وظایف اعضای شعبه حین اخذ رأی</a:t>
            </a:r>
            <a:endParaRPr lang="ko-KR" alt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59" name="Google Shape;8594;p78"/>
          <p:cNvSpPr/>
          <p:nvPr/>
        </p:nvSpPr>
        <p:spPr>
          <a:xfrm>
            <a:off x="3267389" y="2139767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0" name="Google Shape;8642;p78"/>
          <p:cNvGrpSpPr/>
          <p:nvPr/>
        </p:nvGrpSpPr>
        <p:grpSpPr>
          <a:xfrm>
            <a:off x="3182195" y="4988523"/>
            <a:ext cx="350079" cy="350079"/>
            <a:chOff x="583100" y="3982600"/>
            <a:chExt cx="296175" cy="296175"/>
          </a:xfrm>
          <a:solidFill>
            <a:schemeClr val="accent3">
              <a:lumMod val="50000"/>
            </a:schemeClr>
          </a:solidFill>
        </p:grpSpPr>
        <p:sp>
          <p:nvSpPr>
            <p:cNvPr id="61" name="Google Shape;8643;p7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8644;p7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8645;p7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8646;p7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8647;p7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8648;p7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8649;p7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" name="Google Shape;8594;p78"/>
          <p:cNvSpPr/>
          <p:nvPr/>
        </p:nvSpPr>
        <p:spPr>
          <a:xfrm>
            <a:off x="4507084" y="3404907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" name="Google Shape;9246;p79"/>
          <p:cNvGrpSpPr/>
          <p:nvPr/>
        </p:nvGrpSpPr>
        <p:grpSpPr>
          <a:xfrm>
            <a:off x="2841459" y="3459262"/>
            <a:ext cx="316434" cy="358099"/>
            <a:chOff x="-54007925" y="3584850"/>
            <a:chExt cx="281200" cy="318225"/>
          </a:xfrm>
          <a:solidFill>
            <a:schemeClr val="accent3">
              <a:lumMod val="50000"/>
            </a:schemeClr>
          </a:solidFill>
        </p:grpSpPr>
        <p:sp>
          <p:nvSpPr>
            <p:cNvPr id="70" name="Google Shape;9247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9248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9249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9250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9251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9252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" name="Google Shape;9246;p79"/>
          <p:cNvGrpSpPr/>
          <p:nvPr/>
        </p:nvGrpSpPr>
        <p:grpSpPr>
          <a:xfrm>
            <a:off x="5910814" y="4959545"/>
            <a:ext cx="316434" cy="358099"/>
            <a:chOff x="-54007925" y="3584850"/>
            <a:chExt cx="281200" cy="318225"/>
          </a:xfrm>
          <a:solidFill>
            <a:schemeClr val="accent3">
              <a:lumMod val="50000"/>
            </a:schemeClr>
          </a:solidFill>
        </p:grpSpPr>
        <p:sp>
          <p:nvSpPr>
            <p:cNvPr id="77" name="Google Shape;9247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9248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9249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9250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9251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252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" name="Google Shape;7796;p76"/>
          <p:cNvGrpSpPr/>
          <p:nvPr/>
        </p:nvGrpSpPr>
        <p:grpSpPr>
          <a:xfrm>
            <a:off x="6068594" y="3459262"/>
            <a:ext cx="343759" cy="339271"/>
            <a:chOff x="6232000" y="1435050"/>
            <a:chExt cx="488225" cy="481850"/>
          </a:xfrm>
          <a:solidFill>
            <a:schemeClr val="accent3">
              <a:lumMod val="50000"/>
            </a:schemeClr>
          </a:solidFill>
        </p:grpSpPr>
        <p:sp>
          <p:nvSpPr>
            <p:cNvPr id="84" name="Google Shape;7797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5" name="Google Shape;7798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6" name="Google Shape;7799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7" name="Google Shape;7800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8" name="Google Shape;7801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89" name="Google Shape;9118;p79"/>
          <p:cNvGrpSpPr/>
          <p:nvPr/>
        </p:nvGrpSpPr>
        <p:grpSpPr>
          <a:xfrm>
            <a:off x="5732375" y="2084405"/>
            <a:ext cx="354586" cy="355557"/>
            <a:chOff x="-32927950" y="3944800"/>
            <a:chExt cx="292225" cy="293025"/>
          </a:xfrm>
          <a:solidFill>
            <a:schemeClr val="accent3">
              <a:lumMod val="50000"/>
            </a:schemeClr>
          </a:solidFill>
        </p:grpSpPr>
        <p:sp>
          <p:nvSpPr>
            <p:cNvPr id="90" name="Google Shape;9119;p79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20;p79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121;p79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122;p79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123;p79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124;p79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125;p79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126;p79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127;p79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032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028;p39"/>
          <p:cNvSpPr txBox="1">
            <a:spLocks/>
          </p:cNvSpPr>
          <p:nvPr/>
        </p:nvSpPr>
        <p:spPr>
          <a:xfrm>
            <a:off x="6261885" y="1432485"/>
            <a:ext cx="2774611" cy="87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ممانعت از حضور یا توقف </a:t>
            </a:r>
            <a:r>
              <a:rPr lang="fa-IR" sz="1800" dirty="0" smtClean="0">
                <a:cs typeface="B Zar" panose="00000400000000000000" pitchFamily="2" charset="-78"/>
              </a:rPr>
              <a:t>رأی‌دهندگان </a:t>
            </a:r>
            <a:r>
              <a:rPr lang="fa-IR" sz="1800" dirty="0">
                <a:cs typeface="B Zar" panose="00000400000000000000" pitchFamily="2" charset="-78"/>
              </a:rPr>
              <a:t>در شعبه بعد از انداختن رأی خود</a:t>
            </a:r>
            <a:endParaRPr lang="en-US" sz="1800" dirty="0">
              <a:cs typeface="B Zar" panose="00000400000000000000" pitchFamily="2" charset="-78"/>
            </a:endParaRPr>
          </a:p>
          <a:p>
            <a:pPr lvl="0" algn="ctr" rtl="1"/>
            <a:endParaRPr lang="en-US" dirty="0"/>
          </a:p>
        </p:txBody>
      </p:sp>
      <p:sp>
        <p:nvSpPr>
          <p:cNvPr id="31" name="Google Shape;1028;p39"/>
          <p:cNvSpPr txBox="1">
            <a:spLocks/>
          </p:cNvSpPr>
          <p:nvPr/>
        </p:nvSpPr>
        <p:spPr>
          <a:xfrm>
            <a:off x="6673395" y="2829785"/>
            <a:ext cx="2238300" cy="1645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ممانعت از حضور یا توقف افرادی در داخل شعبه که برای رأی دهندگان (کم سواد و بی­سواد و ناتوانان و ...) رأی بنویسند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2" name="Google Shape;1028;p39"/>
          <p:cNvSpPr txBox="1">
            <a:spLocks/>
          </p:cNvSpPr>
          <p:nvPr/>
        </p:nvSpPr>
        <p:spPr>
          <a:xfrm>
            <a:off x="6602389" y="4776610"/>
            <a:ext cx="2238300" cy="988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دریافت اطلاعیه­های ستاد انتخابات کشور و انتقال به سایر دست­اندرکاران شعبه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3" name="Google Shape;1028;p39"/>
          <p:cNvSpPr txBox="1">
            <a:spLocks/>
          </p:cNvSpPr>
          <p:nvPr/>
        </p:nvSpPr>
        <p:spPr>
          <a:xfrm>
            <a:off x="434187" y="1562117"/>
            <a:ext cx="2839609" cy="80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پیگیری پذیرایی دست­اندرکاران شعبه در فواصل زمانی مختلف</a:t>
            </a:r>
            <a:endParaRPr lang="en-US" sz="1800" dirty="0">
              <a:cs typeface="B Zar" panose="00000400000000000000" pitchFamily="2" charset="-78"/>
            </a:endParaRPr>
          </a:p>
          <a:p>
            <a:pPr algn="ctr" rtl="1"/>
            <a:endParaRPr lang="fa-IR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4" name="Google Shape;1028;p39"/>
          <p:cNvSpPr txBox="1">
            <a:spLocks/>
          </p:cNvSpPr>
          <p:nvPr/>
        </p:nvSpPr>
        <p:spPr>
          <a:xfrm>
            <a:off x="197438" y="2906312"/>
            <a:ext cx="2502540" cy="1011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عدم توصیه به انتخاب نامزدی معیّن به رأی­دهندگان و یا نوشتن آرا برای آنان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5" name="Google Shape;1028;p39"/>
          <p:cNvSpPr txBox="1">
            <a:spLocks/>
          </p:cNvSpPr>
          <p:nvPr/>
        </p:nvSpPr>
        <p:spPr>
          <a:xfrm>
            <a:off x="323528" y="4549322"/>
            <a:ext cx="2516858" cy="1327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جلوگیری از ارائه توصیه به انتخاب نامزدی معیّن از سوی رأی­دهندگان به سایر رأی­دهندگان</a:t>
            </a:r>
            <a:endParaRPr lang="en-US" sz="1800" dirty="0">
              <a:cs typeface="B Zar" panose="00000400000000000000" pitchFamily="2" charset="-78"/>
            </a:endParaRPr>
          </a:p>
        </p:txBody>
      </p:sp>
      <p:pic>
        <p:nvPicPr>
          <p:cNvPr id="39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 Same Side Corner Rectangle 39"/>
          <p:cNvSpPr/>
          <p:nvPr/>
        </p:nvSpPr>
        <p:spPr>
          <a:xfrm rot="16200000" flipH="1">
            <a:off x="5473444" y="-2317191"/>
            <a:ext cx="470209" cy="5500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1" name="AutoShape 92"/>
          <p:cNvSpPr>
            <a:spLocks noChangeAspect="1" noChangeArrowheads="1"/>
          </p:cNvSpPr>
          <p:nvPr/>
        </p:nvSpPr>
        <p:spPr bwMode="auto">
          <a:xfrm rot="5400000">
            <a:off x="8302983" y="117944"/>
            <a:ext cx="626876" cy="5995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 flipH="1">
            <a:off x="2461589" y="238580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حین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822B607-2C67-4F85-9EFA-0AD5CE291ED2}"/>
              </a:ext>
            </a:extLst>
          </p:cNvPr>
          <p:cNvGrpSpPr/>
          <p:nvPr/>
        </p:nvGrpSpPr>
        <p:grpSpPr>
          <a:xfrm>
            <a:off x="2627784" y="2057861"/>
            <a:ext cx="2723449" cy="3372395"/>
            <a:chOff x="2192528" y="1382770"/>
            <a:chExt cx="2314101" cy="484391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6F0DC0B7-85AA-4BE5-ACE1-D31D3531CCC1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1C4F5E65-1C9F-4EEC-8B55-A00AD1833A4C}"/>
                </a:ext>
              </a:extLst>
            </p:cNvPr>
            <p:cNvSpPr/>
            <p:nvPr/>
          </p:nvSpPr>
          <p:spPr>
            <a:xfrm>
              <a:off x="2192528" y="3282923"/>
              <a:ext cx="608174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773AA5A8-DEF7-431D-A337-6BC09AAF1464}"/>
                </a:ext>
              </a:extLst>
            </p:cNvPr>
            <p:cNvSpPr/>
            <p:nvPr/>
          </p:nvSpPr>
          <p:spPr>
            <a:xfrm>
              <a:off x="2575093" y="1382770"/>
              <a:ext cx="646248" cy="749944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FE6574F6-EE91-47EE-B109-E3D3BA1DD3C2}"/>
                </a:ext>
              </a:extLst>
            </p:cNvPr>
            <p:cNvSpPr/>
            <p:nvPr/>
          </p:nvSpPr>
          <p:spPr>
            <a:xfrm>
              <a:off x="2473573" y="5557570"/>
              <a:ext cx="638083" cy="669111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4500236-17DB-46D0-9E44-762AE71C3375}"/>
                </a:ext>
              </a:extLst>
            </p:cNvPr>
            <p:cNvCxnSpPr>
              <a:stCxn id="63" idx="1"/>
              <a:endCxn id="65" idx="5"/>
            </p:cNvCxnSpPr>
            <p:nvPr/>
          </p:nvCxnSpPr>
          <p:spPr>
            <a:xfrm flipH="1" flipV="1">
              <a:off x="3126701" y="2022887"/>
              <a:ext cx="409865" cy="122813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A25D584-1664-4290-A5F1-B9978A43C269}"/>
                </a:ext>
              </a:extLst>
            </p:cNvPr>
            <p:cNvCxnSpPr>
              <a:stCxn id="63" idx="2"/>
              <a:endCxn id="64" idx="6"/>
            </p:cNvCxnSpPr>
            <p:nvPr/>
          </p:nvCxnSpPr>
          <p:spPr>
            <a:xfrm flipH="1">
              <a:off x="2800702" y="3652837"/>
              <a:ext cx="569427" cy="4578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744A533-5ED7-433D-A546-42B79B1087D0}"/>
                </a:ext>
              </a:extLst>
            </p:cNvPr>
            <p:cNvCxnSpPr>
              <a:stCxn id="63" idx="3"/>
              <a:endCxn id="66" idx="7"/>
            </p:cNvCxnSpPr>
            <p:nvPr/>
          </p:nvCxnSpPr>
          <p:spPr>
            <a:xfrm flipH="1">
              <a:off x="3018211" y="4054651"/>
              <a:ext cx="518355" cy="160090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9096B39C-D976-44C9-B084-4DF4993DBBFD}"/>
              </a:ext>
            </a:extLst>
          </p:cNvPr>
          <p:cNvGrpSpPr/>
          <p:nvPr/>
        </p:nvGrpSpPr>
        <p:grpSpPr>
          <a:xfrm flipH="1">
            <a:off x="4003716" y="1994356"/>
            <a:ext cx="2598673" cy="3410275"/>
            <a:chOff x="2051720" y="1284789"/>
            <a:chExt cx="2549159" cy="489832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2A36087-C768-46FF-B415-A77C15ACCFBA}"/>
                </a:ext>
              </a:extLst>
            </p:cNvPr>
            <p:cNvSpPr/>
            <p:nvPr/>
          </p:nvSpPr>
          <p:spPr>
            <a:xfrm>
              <a:off x="3271160" y="3084588"/>
              <a:ext cx="1329719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22567B05-8CE3-4BD3-9EED-3C5A590D5C0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F93C77B-743B-4270-8C51-91A0E12AF486}"/>
                </a:ext>
              </a:extLst>
            </p:cNvPr>
            <p:cNvSpPr/>
            <p:nvPr/>
          </p:nvSpPr>
          <p:spPr>
            <a:xfrm>
              <a:off x="2222241" y="5434127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F6953C4-7805-42DB-AEDB-081526A5B588}"/>
                </a:ext>
              </a:extLst>
            </p:cNvPr>
            <p:cNvCxnSpPr>
              <a:stCxn id="71" idx="1"/>
              <a:endCxn id="77" idx="5"/>
            </p:cNvCxnSpPr>
            <p:nvPr/>
          </p:nvCxnSpPr>
          <p:spPr>
            <a:xfrm flipH="1" flipV="1">
              <a:off x="2975731" y="1924085"/>
              <a:ext cx="490161" cy="1326940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B6E2C07-6AF5-4A5D-ABE4-9F36BD175EC2}"/>
                </a:ext>
              </a:extLst>
            </p:cNvPr>
            <p:cNvCxnSpPr>
              <a:stCxn id="71" idx="2"/>
              <a:endCxn id="72" idx="6"/>
            </p:cNvCxnSpPr>
            <p:nvPr/>
          </p:nvCxnSpPr>
          <p:spPr>
            <a:xfrm flipH="1">
              <a:off x="2800702" y="3652838"/>
              <a:ext cx="470458" cy="4576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E86DCBF-1F4C-4F97-BAC3-7E9BFC6E50E8}"/>
                </a:ext>
              </a:extLst>
            </p:cNvPr>
            <p:cNvCxnSpPr>
              <a:stCxn id="71" idx="3"/>
              <a:endCxn id="73" idx="7"/>
            </p:cNvCxnSpPr>
            <p:nvPr/>
          </p:nvCxnSpPr>
          <p:spPr>
            <a:xfrm flipH="1">
              <a:off x="2861537" y="4054652"/>
              <a:ext cx="604355" cy="1489162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42F70D7C-7973-4D9B-9288-78574CF498C3}"/>
                </a:ext>
              </a:extLst>
            </p:cNvPr>
            <p:cNvSpPr/>
            <p:nvPr/>
          </p:nvSpPr>
          <p:spPr>
            <a:xfrm>
              <a:off x="2336435" y="1284789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9" name="Google Shape;9246;p79"/>
          <p:cNvGrpSpPr/>
          <p:nvPr/>
        </p:nvGrpSpPr>
        <p:grpSpPr>
          <a:xfrm>
            <a:off x="5776843" y="2081343"/>
            <a:ext cx="316434" cy="358099"/>
            <a:chOff x="-54007925" y="3584850"/>
            <a:chExt cx="281200" cy="318225"/>
          </a:xfrm>
          <a:solidFill>
            <a:schemeClr val="accent3">
              <a:lumMod val="50000"/>
            </a:schemeClr>
          </a:solidFill>
        </p:grpSpPr>
        <p:sp>
          <p:nvSpPr>
            <p:cNvPr id="36" name="Google Shape;9247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9248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9249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9250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9251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9252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" name="Google Shape;9246;p79"/>
          <p:cNvGrpSpPr/>
          <p:nvPr/>
        </p:nvGrpSpPr>
        <p:grpSpPr>
          <a:xfrm>
            <a:off x="6082643" y="3498580"/>
            <a:ext cx="316434" cy="358099"/>
            <a:chOff x="-54007925" y="3584850"/>
            <a:chExt cx="281200" cy="318225"/>
          </a:xfrm>
          <a:solidFill>
            <a:schemeClr val="accent3">
              <a:lumMod val="50000"/>
            </a:schemeClr>
          </a:solidFill>
        </p:grpSpPr>
        <p:sp>
          <p:nvSpPr>
            <p:cNvPr id="47" name="Google Shape;9247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9248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9249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9250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9251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9252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" name="Google Shape;9006;p79"/>
          <p:cNvGrpSpPr/>
          <p:nvPr/>
        </p:nvGrpSpPr>
        <p:grpSpPr>
          <a:xfrm>
            <a:off x="5867651" y="4945193"/>
            <a:ext cx="357468" cy="352675"/>
            <a:chOff x="-33645475" y="3228075"/>
            <a:chExt cx="294600" cy="290650"/>
          </a:xfrm>
          <a:solidFill>
            <a:schemeClr val="accent3">
              <a:lumMod val="50000"/>
            </a:schemeClr>
          </a:solidFill>
        </p:grpSpPr>
        <p:sp>
          <p:nvSpPr>
            <p:cNvPr id="61" name="Google Shape;9007;p79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9008;p79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9009;p79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9010;p79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9011;p79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012;p79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013;p79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" name="Google Shape;10617;p82"/>
          <p:cNvGrpSpPr/>
          <p:nvPr/>
        </p:nvGrpSpPr>
        <p:grpSpPr>
          <a:xfrm>
            <a:off x="3280870" y="2123457"/>
            <a:ext cx="424195" cy="419659"/>
            <a:chOff x="-5611575" y="3272950"/>
            <a:chExt cx="294600" cy="291450"/>
          </a:xfrm>
          <a:solidFill>
            <a:schemeClr val="accent3">
              <a:lumMod val="50000"/>
            </a:schemeClr>
          </a:solidFill>
        </p:grpSpPr>
        <p:sp>
          <p:nvSpPr>
            <p:cNvPr id="93" name="Google Shape;10618;p82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619;p82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0620;p82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0621;p82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0622;p82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" name="Google Shape;10654;p82"/>
          <p:cNvGrpSpPr/>
          <p:nvPr/>
        </p:nvGrpSpPr>
        <p:grpSpPr>
          <a:xfrm>
            <a:off x="2844537" y="3424401"/>
            <a:ext cx="425310" cy="419659"/>
            <a:chOff x="-1951475" y="3597450"/>
            <a:chExt cx="295375" cy="291450"/>
          </a:xfrm>
          <a:solidFill>
            <a:schemeClr val="accent3">
              <a:lumMod val="50000"/>
            </a:schemeClr>
          </a:solidFill>
        </p:grpSpPr>
        <p:sp>
          <p:nvSpPr>
            <p:cNvPr id="99" name="Google Shape;10655;p82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656;p82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657;p82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658;p82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9142;p79"/>
          <p:cNvGrpSpPr/>
          <p:nvPr/>
        </p:nvGrpSpPr>
        <p:grpSpPr>
          <a:xfrm>
            <a:off x="3170562" y="5017785"/>
            <a:ext cx="332593" cy="353645"/>
            <a:chOff x="-34755225" y="3202075"/>
            <a:chExt cx="274100" cy="291450"/>
          </a:xfrm>
          <a:solidFill>
            <a:schemeClr val="accent3">
              <a:lumMod val="50000"/>
            </a:schemeClr>
          </a:solidFill>
        </p:grpSpPr>
        <p:sp>
          <p:nvSpPr>
            <p:cNvPr id="104" name="Google Shape;9143;p79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9144;p79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9145;p79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9146;p79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9147;p79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9148;p79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9149;p79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1" name="Google Shape;8594;p78"/>
          <p:cNvSpPr/>
          <p:nvPr/>
        </p:nvSpPr>
        <p:spPr>
          <a:xfrm>
            <a:off x="4486446" y="3421304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2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028;p39"/>
          <p:cNvSpPr txBox="1">
            <a:spLocks/>
          </p:cNvSpPr>
          <p:nvPr/>
        </p:nvSpPr>
        <p:spPr>
          <a:xfrm>
            <a:off x="6394352" y="1091116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1"/>
            <a:r>
              <a:rPr lang="fa-IR" sz="1800" dirty="0">
                <a:cs typeface="B Zar" panose="00000400000000000000" pitchFamily="2" charset="-78"/>
              </a:rPr>
              <a:t>عدم دخالت در امور اجرایی و نظارت </a:t>
            </a:r>
            <a:r>
              <a:rPr lang="fa-IR" sz="1800" dirty="0" smtClean="0">
                <a:cs typeface="B Zar" panose="00000400000000000000" pitchFamily="2" charset="-78"/>
              </a:rPr>
              <a:t>شعبه از سوی محافظین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1" name="Google Shape;1028;p39"/>
          <p:cNvSpPr txBox="1">
            <a:spLocks/>
          </p:cNvSpPr>
          <p:nvPr/>
        </p:nvSpPr>
        <p:spPr>
          <a:xfrm>
            <a:off x="6619721" y="2174868"/>
            <a:ext cx="2238300" cy="1545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تقسیم کارها به گونه­ای که در طول مدت اخذ رأی، کار اخذ رأی از رأی­دهندگان به دلیل ادای فریضه­ی نماز، صرف غذا و ... تعطیل نشود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2" name="Google Shape;1028;p39"/>
          <p:cNvSpPr txBox="1">
            <a:spLocks/>
          </p:cNvSpPr>
          <p:nvPr/>
        </p:nvSpPr>
        <p:spPr>
          <a:xfrm>
            <a:off x="6602389" y="3919046"/>
            <a:ext cx="2238300" cy="180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همکاری با بازرسینی که به شعبه مراجعه می­کنند پس از بررسی احکام و اطمینان از مجوز رسمی بازرسی آنها از شعبه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33" name="Google Shape;1028;p39"/>
          <p:cNvSpPr txBox="1">
            <a:spLocks/>
          </p:cNvSpPr>
          <p:nvPr/>
        </p:nvSpPr>
        <p:spPr>
          <a:xfrm>
            <a:off x="56464" y="1063528"/>
            <a:ext cx="3019029" cy="1219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رصد میزان تعرفه­ی مصرف شده در شعبه و پیگیری درخواست تعرفه جدید از فرمانداری/ بخشداری تا روند اخذ رأی به دلیل نبود تعرفه تعطیل نشود</a:t>
            </a:r>
          </a:p>
        </p:txBody>
      </p:sp>
      <p:sp>
        <p:nvSpPr>
          <p:cNvPr id="34" name="Google Shape;1028;p39"/>
          <p:cNvSpPr txBox="1">
            <a:spLocks/>
          </p:cNvSpPr>
          <p:nvPr/>
        </p:nvSpPr>
        <p:spPr>
          <a:xfrm>
            <a:off x="197438" y="2449004"/>
            <a:ext cx="2598320" cy="100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رعایت زمان اخذ رأی و تمدیدهای اعلام شده و عدم تعطیلی شعبه به بهانه­ی عدم حضور رأی­دهنده</a:t>
            </a:r>
            <a:endParaRPr lang="en-US" sz="1800" dirty="0">
              <a:cs typeface="B Zar" panose="00000400000000000000" pitchFamily="2" charset="-78"/>
            </a:endParaRPr>
          </a:p>
          <a:p>
            <a:pPr lvl="0" rtl="1"/>
            <a:endParaRPr lang="en-US" dirty="0"/>
          </a:p>
        </p:txBody>
      </p:sp>
      <p:sp>
        <p:nvSpPr>
          <p:cNvPr id="35" name="Google Shape;1028;p39"/>
          <p:cNvSpPr txBox="1">
            <a:spLocks/>
          </p:cNvSpPr>
          <p:nvPr/>
        </p:nvSpPr>
        <p:spPr>
          <a:xfrm>
            <a:off x="197438" y="3918275"/>
            <a:ext cx="2561457" cy="1022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1"/>
            <a:r>
              <a:rPr lang="fa-IR" sz="1800" dirty="0">
                <a:cs typeface="B Zar" panose="00000400000000000000" pitchFamily="2" charset="-78"/>
              </a:rPr>
              <a:t>اعلام آمار تعرفه مصرفی به مسئول مافوق در سه نوبت زمانی (ساعت 12، 16 و پایان </a:t>
            </a:r>
            <a:r>
              <a:rPr lang="fa-IR" sz="1800" dirty="0" smtClean="0">
                <a:cs typeface="B Zar" panose="00000400000000000000" pitchFamily="2" charset="-78"/>
              </a:rPr>
              <a:t>اخذ رأی</a:t>
            </a:r>
            <a:r>
              <a:rPr lang="fa-IR" sz="1800" b="1" dirty="0" smtClean="0">
                <a:cs typeface="B Zar" panose="00000400000000000000" pitchFamily="2" charset="-78"/>
              </a:rPr>
              <a:t>)</a:t>
            </a:r>
            <a:endParaRPr lang="en-US" sz="1800" dirty="0">
              <a:cs typeface="B Zar" panose="00000400000000000000" pitchFamily="2" charset="-78"/>
            </a:endParaRPr>
          </a:p>
        </p:txBody>
      </p:sp>
      <p:pic>
        <p:nvPicPr>
          <p:cNvPr id="39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 Same Side Corner Rectangle 39"/>
          <p:cNvSpPr/>
          <p:nvPr/>
        </p:nvSpPr>
        <p:spPr>
          <a:xfrm rot="16200000" flipH="1">
            <a:off x="5473444" y="-2317191"/>
            <a:ext cx="470209" cy="5500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1" name="AutoShape 92"/>
          <p:cNvSpPr>
            <a:spLocks noChangeAspect="1" noChangeArrowheads="1"/>
          </p:cNvSpPr>
          <p:nvPr/>
        </p:nvSpPr>
        <p:spPr bwMode="auto">
          <a:xfrm rot="5400000">
            <a:off x="8302983" y="117944"/>
            <a:ext cx="626876" cy="5995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 flipH="1">
            <a:off x="2461589" y="238580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حین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822B607-2C67-4F85-9EFA-0AD5CE291ED2}"/>
              </a:ext>
            </a:extLst>
          </p:cNvPr>
          <p:cNvGrpSpPr/>
          <p:nvPr/>
        </p:nvGrpSpPr>
        <p:grpSpPr>
          <a:xfrm>
            <a:off x="2627784" y="1476281"/>
            <a:ext cx="2723449" cy="3034404"/>
            <a:chOff x="2192528" y="1382770"/>
            <a:chExt cx="2314101" cy="435844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6F0DC0B7-85AA-4BE5-ACE1-D31D3531CCC1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1C4F5E65-1C9F-4EEC-8B55-A00AD1833A4C}"/>
                </a:ext>
              </a:extLst>
            </p:cNvPr>
            <p:cNvSpPr/>
            <p:nvPr/>
          </p:nvSpPr>
          <p:spPr>
            <a:xfrm>
              <a:off x="2192528" y="3282923"/>
              <a:ext cx="608174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773AA5A8-DEF7-431D-A337-6BC09AAF1464}"/>
                </a:ext>
              </a:extLst>
            </p:cNvPr>
            <p:cNvSpPr/>
            <p:nvPr/>
          </p:nvSpPr>
          <p:spPr>
            <a:xfrm>
              <a:off x="2575093" y="1382770"/>
              <a:ext cx="646248" cy="749944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FE6574F6-EE91-47EE-B109-E3D3BA1DD3C2}"/>
                </a:ext>
              </a:extLst>
            </p:cNvPr>
            <p:cNvSpPr/>
            <p:nvPr/>
          </p:nvSpPr>
          <p:spPr>
            <a:xfrm>
              <a:off x="2335434" y="5072099"/>
              <a:ext cx="638083" cy="669111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4500236-17DB-46D0-9E44-762AE71C3375}"/>
                </a:ext>
              </a:extLst>
            </p:cNvPr>
            <p:cNvCxnSpPr>
              <a:stCxn id="63" idx="1"/>
              <a:endCxn id="65" idx="5"/>
            </p:cNvCxnSpPr>
            <p:nvPr/>
          </p:nvCxnSpPr>
          <p:spPr>
            <a:xfrm flipH="1" flipV="1">
              <a:off x="3126701" y="2022887"/>
              <a:ext cx="409865" cy="122813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A25D584-1664-4290-A5F1-B9978A43C269}"/>
                </a:ext>
              </a:extLst>
            </p:cNvPr>
            <p:cNvCxnSpPr>
              <a:stCxn id="63" idx="2"/>
              <a:endCxn id="64" idx="6"/>
            </p:cNvCxnSpPr>
            <p:nvPr/>
          </p:nvCxnSpPr>
          <p:spPr>
            <a:xfrm flipH="1">
              <a:off x="2800702" y="3652837"/>
              <a:ext cx="569427" cy="4578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744A533-5ED7-433D-A546-42B79B1087D0}"/>
                </a:ext>
              </a:extLst>
            </p:cNvPr>
            <p:cNvCxnSpPr>
              <a:stCxn id="63" idx="3"/>
              <a:endCxn id="66" idx="7"/>
            </p:cNvCxnSpPr>
            <p:nvPr/>
          </p:nvCxnSpPr>
          <p:spPr>
            <a:xfrm flipH="1">
              <a:off x="2880071" y="4054651"/>
              <a:ext cx="656494" cy="111543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9096B39C-D976-44C9-B084-4DF4993DBBFD}"/>
              </a:ext>
            </a:extLst>
          </p:cNvPr>
          <p:cNvGrpSpPr/>
          <p:nvPr/>
        </p:nvGrpSpPr>
        <p:grpSpPr>
          <a:xfrm flipH="1">
            <a:off x="4003716" y="1412776"/>
            <a:ext cx="2690193" cy="3277671"/>
            <a:chOff x="1961944" y="1284789"/>
            <a:chExt cx="2638935" cy="470785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2A36087-C768-46FF-B415-A77C15ACCFBA}"/>
                </a:ext>
              </a:extLst>
            </p:cNvPr>
            <p:cNvSpPr/>
            <p:nvPr/>
          </p:nvSpPr>
          <p:spPr>
            <a:xfrm>
              <a:off x="3271160" y="3084588"/>
              <a:ext cx="1329719" cy="1136500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22567B05-8CE3-4BD3-9EED-3C5A590D5C0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F93C77B-743B-4270-8C51-91A0E12AF486}"/>
                </a:ext>
              </a:extLst>
            </p:cNvPr>
            <p:cNvSpPr/>
            <p:nvPr/>
          </p:nvSpPr>
          <p:spPr>
            <a:xfrm>
              <a:off x="1961944" y="5243663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F6953C4-7805-42DB-AEDB-081526A5B588}"/>
                </a:ext>
              </a:extLst>
            </p:cNvPr>
            <p:cNvCxnSpPr>
              <a:stCxn id="71" idx="1"/>
              <a:endCxn id="77" idx="5"/>
            </p:cNvCxnSpPr>
            <p:nvPr/>
          </p:nvCxnSpPr>
          <p:spPr>
            <a:xfrm flipH="1" flipV="1">
              <a:off x="2975731" y="1924085"/>
              <a:ext cx="490161" cy="1326940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B6E2C07-6AF5-4A5D-ABE4-9F36BD175EC2}"/>
                </a:ext>
              </a:extLst>
            </p:cNvPr>
            <p:cNvCxnSpPr>
              <a:stCxn id="71" idx="2"/>
              <a:endCxn id="72" idx="6"/>
            </p:cNvCxnSpPr>
            <p:nvPr/>
          </p:nvCxnSpPr>
          <p:spPr>
            <a:xfrm flipH="1">
              <a:off x="2800702" y="3652838"/>
              <a:ext cx="470458" cy="4576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E86DCBF-1F4C-4F97-BAC3-7E9BFC6E50E8}"/>
                </a:ext>
              </a:extLst>
            </p:cNvPr>
            <p:cNvCxnSpPr>
              <a:stCxn id="71" idx="3"/>
              <a:endCxn id="73" idx="7"/>
            </p:cNvCxnSpPr>
            <p:nvPr/>
          </p:nvCxnSpPr>
          <p:spPr>
            <a:xfrm flipH="1">
              <a:off x="2601240" y="4054652"/>
              <a:ext cx="864652" cy="1298697"/>
            </a:xfrm>
            <a:prstGeom prst="lin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42F70D7C-7973-4D9B-9288-78574CF498C3}"/>
                </a:ext>
              </a:extLst>
            </p:cNvPr>
            <p:cNvSpPr/>
            <p:nvPr/>
          </p:nvSpPr>
          <p:spPr>
            <a:xfrm>
              <a:off x="2336435" y="1284789"/>
              <a:ext cx="748982" cy="748982"/>
            </a:xfrm>
            <a:prstGeom prst="ellipse">
              <a:avLst/>
            </a:prstGeom>
            <a:noFill/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70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F93C77B-743B-4270-8C51-91A0E12AF486}"/>
              </a:ext>
            </a:extLst>
          </p:cNvPr>
          <p:cNvSpPr/>
          <p:nvPr/>
        </p:nvSpPr>
        <p:spPr>
          <a:xfrm flipH="1">
            <a:off x="5422051" y="4902854"/>
            <a:ext cx="763530" cy="521451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270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CE86DCBF-1F4C-4F97-BAC3-7E9BFC6E50E8}"/>
              </a:ext>
            </a:extLst>
          </p:cNvPr>
          <p:cNvCxnSpPr/>
          <p:nvPr/>
        </p:nvCxnSpPr>
        <p:spPr>
          <a:xfrm>
            <a:off x="4887622" y="3439188"/>
            <a:ext cx="762693" cy="1479392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FE6574F6-EE91-47EE-B109-E3D3BA1DD3C2}"/>
              </a:ext>
            </a:extLst>
          </p:cNvPr>
          <p:cNvSpPr/>
          <p:nvPr/>
        </p:nvSpPr>
        <p:spPr>
          <a:xfrm>
            <a:off x="3293246" y="4930657"/>
            <a:ext cx="750955" cy="465844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270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4744A533-5ED7-433D-A546-42B79B1087D0}"/>
              </a:ext>
            </a:extLst>
          </p:cNvPr>
          <p:cNvCxnSpPr/>
          <p:nvPr/>
        </p:nvCxnSpPr>
        <p:spPr>
          <a:xfrm flipH="1">
            <a:off x="3842946" y="3447023"/>
            <a:ext cx="638461" cy="1493374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Google Shape;1028;p39"/>
          <p:cNvSpPr txBox="1">
            <a:spLocks/>
          </p:cNvSpPr>
          <p:nvPr/>
        </p:nvSpPr>
        <p:spPr>
          <a:xfrm>
            <a:off x="4887622" y="5509098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800" dirty="0">
                <a:cs typeface="B Zar" panose="00000400000000000000" pitchFamily="2" charset="-78"/>
              </a:rPr>
              <a:t>تکمیل فرم­های گزارش درون سازمانی پیرامون وضعیت شعبه حین اخذ رأی</a:t>
            </a:r>
            <a:endParaRPr lang="en-US" sz="1800" dirty="0">
              <a:cs typeface="B Zar" panose="00000400000000000000" pitchFamily="2" charset="-78"/>
            </a:endParaRPr>
          </a:p>
        </p:txBody>
      </p:sp>
      <p:sp>
        <p:nvSpPr>
          <p:cNvPr id="88" name="Google Shape;1028;p39"/>
          <p:cNvSpPr txBox="1">
            <a:spLocks/>
          </p:cNvSpPr>
          <p:nvPr/>
        </p:nvSpPr>
        <p:spPr>
          <a:xfrm>
            <a:off x="1707917" y="5357556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/>
            <a:r>
              <a:rPr lang="fa-IR" sz="1800" dirty="0">
                <a:cs typeface="B Zar" panose="00000400000000000000" pitchFamily="2" charset="-78"/>
              </a:rPr>
              <a:t>در صورت ضرورت، تماس تلفني با مقام مافوق و ارائه گزارش و اعلام وضعيت شعبه</a:t>
            </a:r>
            <a:endParaRPr lang="en-US" sz="1800" dirty="0">
              <a:cs typeface="B Zar" panose="00000400000000000000" pitchFamily="2" charset="-78"/>
            </a:endParaRPr>
          </a:p>
        </p:txBody>
      </p:sp>
      <p:grpSp>
        <p:nvGrpSpPr>
          <p:cNvPr id="36" name="Google Shape;9246;p79"/>
          <p:cNvGrpSpPr/>
          <p:nvPr/>
        </p:nvGrpSpPr>
        <p:grpSpPr>
          <a:xfrm>
            <a:off x="5790595" y="1510861"/>
            <a:ext cx="316434" cy="358099"/>
            <a:chOff x="-54007925" y="3584850"/>
            <a:chExt cx="281200" cy="318225"/>
          </a:xfrm>
          <a:solidFill>
            <a:schemeClr val="accent3">
              <a:lumMod val="50000"/>
            </a:schemeClr>
          </a:solidFill>
        </p:grpSpPr>
        <p:sp>
          <p:nvSpPr>
            <p:cNvPr id="37" name="Google Shape;9247;p79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9248;p79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9249;p79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9250;p79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9251;p79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9252;p79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" name="Google Shape;10574;p82"/>
          <p:cNvGrpSpPr/>
          <p:nvPr/>
        </p:nvGrpSpPr>
        <p:grpSpPr>
          <a:xfrm>
            <a:off x="6013671" y="2847478"/>
            <a:ext cx="420811" cy="418507"/>
            <a:chOff x="-5971525" y="3273750"/>
            <a:chExt cx="292250" cy="290650"/>
          </a:xfrm>
          <a:solidFill>
            <a:schemeClr val="accent3">
              <a:lumMod val="50000"/>
            </a:schemeClr>
          </a:solidFill>
        </p:grpSpPr>
        <p:sp>
          <p:nvSpPr>
            <p:cNvPr id="48" name="Google Shape;10575;p82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0576;p82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Google Shape;8594;p78"/>
          <p:cNvSpPr/>
          <p:nvPr/>
        </p:nvSpPr>
        <p:spPr>
          <a:xfrm>
            <a:off x="4513283" y="2847478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oogle Shape;10674;p82"/>
          <p:cNvGrpSpPr/>
          <p:nvPr/>
        </p:nvGrpSpPr>
        <p:grpSpPr>
          <a:xfrm>
            <a:off x="6119653" y="4228431"/>
            <a:ext cx="427578" cy="421351"/>
            <a:chOff x="-5254775" y="3631325"/>
            <a:chExt cx="296950" cy="292625"/>
          </a:xfrm>
          <a:solidFill>
            <a:schemeClr val="accent3">
              <a:lumMod val="50000"/>
            </a:schemeClr>
          </a:solidFill>
        </p:grpSpPr>
        <p:sp>
          <p:nvSpPr>
            <p:cNvPr id="52" name="Google Shape;10675;p82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0676;p82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0677;p82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0678;p82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0679;p82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0680;p82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0681;p82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0477;p82"/>
          <p:cNvGrpSpPr/>
          <p:nvPr/>
        </p:nvGrpSpPr>
        <p:grpSpPr>
          <a:xfrm>
            <a:off x="5660431" y="4953191"/>
            <a:ext cx="442373" cy="420775"/>
            <a:chOff x="-6690625" y="3631325"/>
            <a:chExt cx="307225" cy="292225"/>
          </a:xfrm>
          <a:solidFill>
            <a:schemeClr val="accent3">
              <a:lumMod val="50000"/>
            </a:schemeClr>
          </a:solidFill>
        </p:grpSpPr>
        <p:sp>
          <p:nvSpPr>
            <p:cNvPr id="60" name="Google Shape;10478;p82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0479;p82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0480;p82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0481;p82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0482;p82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" name="Google Shape;8807;p78"/>
          <p:cNvGrpSpPr/>
          <p:nvPr/>
        </p:nvGrpSpPr>
        <p:grpSpPr>
          <a:xfrm>
            <a:off x="2820540" y="2875959"/>
            <a:ext cx="348188" cy="349133"/>
            <a:chOff x="1674750" y="3254050"/>
            <a:chExt cx="294575" cy="295375"/>
          </a:xfrm>
          <a:solidFill>
            <a:schemeClr val="accent3">
              <a:lumMod val="50000"/>
            </a:schemeClr>
          </a:solidFill>
        </p:grpSpPr>
        <p:sp>
          <p:nvSpPr>
            <p:cNvPr id="86" name="Google Shape;8808;p78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809;p78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8810;p78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" name="Google Shape;7750;p76"/>
          <p:cNvGrpSpPr/>
          <p:nvPr/>
        </p:nvGrpSpPr>
        <p:grpSpPr>
          <a:xfrm>
            <a:off x="3524569" y="5002778"/>
            <a:ext cx="352332" cy="339288"/>
            <a:chOff x="2071000" y="1435025"/>
            <a:chExt cx="500400" cy="481875"/>
          </a:xfrm>
          <a:solidFill>
            <a:schemeClr val="accent3">
              <a:lumMod val="50000"/>
            </a:schemeClr>
          </a:solidFill>
        </p:grpSpPr>
        <p:sp>
          <p:nvSpPr>
            <p:cNvPr id="92" name="Google Shape;7751;p7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93" name="Google Shape;7752;p7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94" name="Google Shape;7753;p7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95" name="Google Shape;8897;p78"/>
          <p:cNvGrpSpPr/>
          <p:nvPr/>
        </p:nvGrpSpPr>
        <p:grpSpPr>
          <a:xfrm>
            <a:off x="3032022" y="4135881"/>
            <a:ext cx="351024" cy="350079"/>
            <a:chOff x="3859600" y="3591950"/>
            <a:chExt cx="296975" cy="296175"/>
          </a:xfrm>
          <a:solidFill>
            <a:schemeClr val="accent3">
              <a:lumMod val="50000"/>
            </a:schemeClr>
          </a:solidFill>
        </p:grpSpPr>
        <p:sp>
          <p:nvSpPr>
            <p:cNvPr id="96" name="Google Shape;8898;p78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8899;p78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8900;p78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" name="Google Shape;8897;p78"/>
          <p:cNvGrpSpPr/>
          <p:nvPr/>
        </p:nvGrpSpPr>
        <p:grpSpPr>
          <a:xfrm>
            <a:off x="3315361" y="1562993"/>
            <a:ext cx="351024" cy="350079"/>
            <a:chOff x="3859600" y="3591950"/>
            <a:chExt cx="296975" cy="296175"/>
          </a:xfrm>
          <a:solidFill>
            <a:schemeClr val="accent3">
              <a:lumMod val="50000"/>
            </a:schemeClr>
          </a:solidFill>
        </p:grpSpPr>
        <p:sp>
          <p:nvSpPr>
            <p:cNvPr id="100" name="Google Shape;8898;p78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8899;p78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8900;p78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013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0" y="3572551"/>
            <a:ext cx="9106253" cy="74285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40" name="그룹 4">
            <a:extLst>
              <a:ext uri="{FF2B5EF4-FFF2-40B4-BE49-F238E27FC236}">
                <a16:creationId xmlns=""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131005" y="3193573"/>
            <a:ext cx="648072" cy="1133328"/>
            <a:chOff x="1234621" y="3594272"/>
            <a:chExt cx="648072" cy="113332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5">
            <a:extLst>
              <a:ext uri="{FF2B5EF4-FFF2-40B4-BE49-F238E27FC236}">
                <a16:creationId xmlns=""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2720467" y="2766616"/>
            <a:ext cx="648072" cy="1109112"/>
            <a:chOff x="4137552" y="3133232"/>
            <a:chExt cx="648072" cy="110911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=""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4280132" y="3199708"/>
            <a:ext cx="648072" cy="1131139"/>
            <a:chOff x="5757732" y="3594272"/>
            <a:chExt cx="648072" cy="113113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5718081" y="2802292"/>
            <a:ext cx="648072" cy="953863"/>
            <a:chOff x="7377912" y="3288481"/>
            <a:chExt cx="648072" cy="95386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288481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=""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7270052" y="3169960"/>
            <a:ext cx="648072" cy="1128950"/>
            <a:chOff x="10229008" y="3594272"/>
            <a:chExt cx="648072" cy="1128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9D257E5-F8E6-420D-99DC-601B609ED03D}"/>
              </a:ext>
            </a:extLst>
          </p:cNvPr>
          <p:cNvSpPr txBox="1"/>
          <p:nvPr/>
        </p:nvSpPr>
        <p:spPr>
          <a:xfrm>
            <a:off x="6588224" y="4428987"/>
            <a:ext cx="2107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هدایت کلیه­ی رأی­دهندگان منتظر در صف به داخل شعبه پس از اطمینان از پایان یافتن زمان اخذ رأی و تمدیدهای احتمالی</a:t>
            </a:r>
            <a:endParaRPr lang="fa-IR" dirty="0">
              <a:latin typeface="Shabnam" panose="020B0603030804020204" pitchFamily="34" charset="-78"/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858278-79CD-4A13-B613-3845F4F832A6}"/>
              </a:ext>
            </a:extLst>
          </p:cNvPr>
          <p:cNvSpPr txBox="1"/>
          <p:nvPr/>
        </p:nvSpPr>
        <p:spPr>
          <a:xfrm>
            <a:off x="3588417" y="4458121"/>
            <a:ext cx="210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هدایت کلیه­ی رأی­دهندگان به خارج از شعبه پس از رأی­گیری از تمامی آنها </a:t>
            </a:r>
            <a:endParaRPr lang="fa-IR" dirty="0">
              <a:latin typeface="Shabnam" panose="020B0603030804020204" pitchFamily="34" charset="-78"/>
              <a:cs typeface="B Zar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E4805C9-313C-4BFD-9336-BE0983E11B2C}"/>
              </a:ext>
            </a:extLst>
          </p:cNvPr>
          <p:cNvSpPr txBox="1"/>
          <p:nvPr/>
        </p:nvSpPr>
        <p:spPr>
          <a:xfrm>
            <a:off x="401210" y="4463685"/>
            <a:ext cx="2107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آماده­سازی شعبه جهت شمارش آرا و اتخاذ تمهیدات لازم برای ایجاد فضایی آرام</a:t>
            </a:r>
            <a:endParaRPr lang="en-US" dirty="0">
              <a:cs typeface="B Zar" panose="00000400000000000000" pitchFamily="2" charset="-78"/>
            </a:endParaRPr>
          </a:p>
          <a:p>
            <a:pPr marL="0" lvl="0" indent="0" algn="ctr" rtl="1"/>
            <a:endParaRPr lang="fa-IR" sz="12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423CA77-062A-461E-99DE-B5B5E046BB41}"/>
              </a:ext>
            </a:extLst>
          </p:cNvPr>
          <p:cNvSpPr txBox="1"/>
          <p:nvPr/>
        </p:nvSpPr>
        <p:spPr>
          <a:xfrm>
            <a:off x="1619406" y="2043790"/>
            <a:ext cx="28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بستن درب شعبه و عدم اجازه به حضور افراد غیرمسئول در داخل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D1A0C2-1AAD-4E36-A334-4E448E88164B}"/>
              </a:ext>
            </a:extLst>
          </p:cNvPr>
          <p:cNvSpPr txBox="1"/>
          <p:nvPr/>
        </p:nvSpPr>
        <p:spPr>
          <a:xfrm>
            <a:off x="4642248" y="2113614"/>
            <a:ext cx="280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اخذ رأی از تمام افراد حاضر در </a:t>
            </a:r>
            <a:r>
              <a:rPr lang="fa-IR" dirty="0" smtClean="0">
                <a:cs typeface="B Zar" panose="00000400000000000000" pitchFamily="2" charset="-78"/>
              </a:rPr>
              <a:t>شعبه</a:t>
            </a:r>
          </a:p>
        </p:txBody>
      </p:sp>
      <p:sp>
        <p:nvSpPr>
          <p:cNvPr id="81" name="Round Same Side Corner Rectangle 80"/>
          <p:cNvSpPr/>
          <p:nvPr/>
        </p:nvSpPr>
        <p:spPr>
          <a:xfrm rot="16200000" flipH="1">
            <a:off x="4935382" y="-2670326"/>
            <a:ext cx="503061" cy="6322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AutoShape 92"/>
          <p:cNvSpPr>
            <a:spLocks noChangeAspect="1" noChangeArrowheads="1"/>
          </p:cNvSpPr>
          <p:nvPr/>
        </p:nvSpPr>
        <p:spPr bwMode="auto">
          <a:xfrm rot="5400000">
            <a:off x="8212982" y="74867"/>
            <a:ext cx="657133" cy="814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flipH="1">
            <a:off x="2259395" y="314293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84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 bwMode="auto">
          <a:xfrm flipH="1">
            <a:off x="2741888" y="956747"/>
            <a:ext cx="4042046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Sans" panose="020B0506030804020204" pitchFamily="34" charset="-78"/>
                <a:cs typeface="B Titr" panose="00000700000000000000" pitchFamily="2" charset="-78"/>
              </a:rPr>
              <a:t>اهم اقدامات عوامل شعبه پس از پایان رأی گیری</a:t>
            </a:r>
            <a:endParaRPr lang="ko-KR" altLang="en-US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28" name="Google Shape;8819;p78"/>
          <p:cNvGrpSpPr/>
          <p:nvPr/>
        </p:nvGrpSpPr>
        <p:grpSpPr>
          <a:xfrm>
            <a:off x="7419048" y="3307321"/>
            <a:ext cx="350079" cy="350079"/>
            <a:chOff x="3497300" y="3227275"/>
            <a:chExt cx="296175" cy="296175"/>
          </a:xfrm>
          <a:solidFill>
            <a:schemeClr val="accent6">
              <a:lumMod val="75000"/>
            </a:schemeClr>
          </a:solidFill>
        </p:grpSpPr>
        <p:sp>
          <p:nvSpPr>
            <p:cNvPr id="29" name="Google Shape;8820;p78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8821;p78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8822;p78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8823;p78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824;p78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8825;p78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8826;p78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8827;p78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8503;p78"/>
          <p:cNvGrpSpPr/>
          <p:nvPr/>
        </p:nvGrpSpPr>
        <p:grpSpPr>
          <a:xfrm>
            <a:off x="5847783" y="3252581"/>
            <a:ext cx="366364" cy="359075"/>
            <a:chOff x="-60988625" y="3740800"/>
            <a:chExt cx="316650" cy="310350"/>
          </a:xfrm>
          <a:solidFill>
            <a:schemeClr val="accent6">
              <a:lumMod val="75000"/>
            </a:schemeClr>
          </a:solidFill>
        </p:grpSpPr>
        <p:sp>
          <p:nvSpPr>
            <p:cNvPr id="38" name="Google Shape;8504;p7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8505;p7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8506;p7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" name="Google Shape;8819;p78"/>
          <p:cNvGrpSpPr/>
          <p:nvPr/>
        </p:nvGrpSpPr>
        <p:grpSpPr>
          <a:xfrm>
            <a:off x="4436402" y="3296757"/>
            <a:ext cx="350079" cy="350079"/>
            <a:chOff x="3497300" y="3227275"/>
            <a:chExt cx="296175" cy="296175"/>
          </a:xfrm>
          <a:solidFill>
            <a:schemeClr val="accent6">
              <a:lumMod val="75000"/>
            </a:schemeClr>
          </a:solidFill>
        </p:grpSpPr>
        <p:sp>
          <p:nvSpPr>
            <p:cNvPr id="59" name="Google Shape;8820;p78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8821;p78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8822;p78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8823;p78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8824;p78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8825;p78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8826;p78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8827;p78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" name="Google Shape;8594;p78"/>
          <p:cNvSpPr/>
          <p:nvPr/>
        </p:nvSpPr>
        <p:spPr>
          <a:xfrm>
            <a:off x="2866002" y="3340541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" name="Google Shape;8850;p78"/>
          <p:cNvGrpSpPr/>
          <p:nvPr/>
        </p:nvGrpSpPr>
        <p:grpSpPr>
          <a:xfrm>
            <a:off x="1261850" y="3334935"/>
            <a:ext cx="351024" cy="351941"/>
            <a:chOff x="5355300" y="3598250"/>
            <a:chExt cx="296975" cy="297750"/>
          </a:xfrm>
          <a:solidFill>
            <a:schemeClr val="accent6">
              <a:lumMod val="75000"/>
            </a:schemeClr>
          </a:solidFill>
        </p:grpSpPr>
        <p:sp>
          <p:nvSpPr>
            <p:cNvPr id="72" name="Google Shape;8851;p78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8852;p78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8853;p78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854;p78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8855;p78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856;p78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8857;p78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858;p78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08021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0" y="3033072"/>
            <a:ext cx="9106253" cy="74285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40" name="그룹 4">
            <a:extLst>
              <a:ext uri="{FF2B5EF4-FFF2-40B4-BE49-F238E27FC236}">
                <a16:creationId xmlns=""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131005" y="2654094"/>
            <a:ext cx="648072" cy="1133328"/>
            <a:chOff x="1234621" y="3594272"/>
            <a:chExt cx="648072" cy="113332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5">
            <a:extLst>
              <a:ext uri="{FF2B5EF4-FFF2-40B4-BE49-F238E27FC236}">
                <a16:creationId xmlns=""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2720467" y="2227137"/>
            <a:ext cx="648072" cy="1109112"/>
            <a:chOff x="4137552" y="3133232"/>
            <a:chExt cx="648072" cy="110911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=""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4280132" y="2660229"/>
            <a:ext cx="648072" cy="1131139"/>
            <a:chOff x="5757732" y="3594272"/>
            <a:chExt cx="648072" cy="113113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5715828" y="2169441"/>
            <a:ext cx="648072" cy="1109112"/>
            <a:chOff x="7377912" y="3133232"/>
            <a:chExt cx="648072" cy="110911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=""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7270052" y="2630481"/>
            <a:ext cx="648072" cy="1128950"/>
            <a:chOff x="10229008" y="3594272"/>
            <a:chExt cx="648072" cy="1128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9D257E5-F8E6-420D-99DC-601B609ED03D}"/>
              </a:ext>
            </a:extLst>
          </p:cNvPr>
          <p:cNvSpPr txBox="1"/>
          <p:nvPr/>
        </p:nvSpPr>
        <p:spPr>
          <a:xfrm>
            <a:off x="6616271" y="3917956"/>
            <a:ext cx="210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شمارش كل تعرفه­های مصرف </a:t>
            </a:r>
            <a:r>
              <a:rPr lang="fa-IR" dirty="0" smtClean="0">
                <a:cs typeface="B Zar" panose="00000400000000000000" pitchFamily="2" charset="-78"/>
              </a:rPr>
              <a:t>شده و </a:t>
            </a:r>
            <a:r>
              <a:rPr lang="fa-IR" dirty="0">
                <a:cs typeface="B Zar" panose="00000400000000000000" pitchFamily="2" charset="-78"/>
              </a:rPr>
              <a:t>ثبت آن در </a:t>
            </a:r>
            <a:r>
              <a:rPr lang="fa-IR" dirty="0" smtClean="0">
                <a:cs typeface="B Zar" panose="00000400000000000000" pitchFamily="2" charset="-78"/>
              </a:rPr>
              <a:t>صورتجلسه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858278-79CD-4A13-B613-3845F4F832A6}"/>
              </a:ext>
            </a:extLst>
          </p:cNvPr>
          <p:cNvSpPr txBox="1"/>
          <p:nvPr/>
        </p:nvSpPr>
        <p:spPr>
          <a:xfrm>
            <a:off x="3554822" y="3951800"/>
            <a:ext cx="228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ابطال كلیه‌ی تعرفه و </a:t>
            </a:r>
            <a:r>
              <a:rPr lang="fa-IR" dirty="0" smtClean="0">
                <a:cs typeface="B Zar" panose="00000400000000000000" pitchFamily="2" charset="-78"/>
              </a:rPr>
              <a:t>برگ­هاي </a:t>
            </a:r>
            <a:r>
              <a:rPr lang="fa-IR" dirty="0">
                <a:cs typeface="B Zar" panose="00000400000000000000" pitchFamily="2" charset="-78"/>
              </a:rPr>
              <a:t>رأي مصرف نشده و باقيمانده به وسیله‌ی پانچ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E4805C9-313C-4BFD-9336-BE0983E11B2C}"/>
              </a:ext>
            </a:extLst>
          </p:cNvPr>
          <p:cNvSpPr txBox="1"/>
          <p:nvPr/>
        </p:nvSpPr>
        <p:spPr>
          <a:xfrm>
            <a:off x="401209" y="3937234"/>
            <a:ext cx="2319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انتقال آرایی که به اشتباه در صندوق­های دیگر ریخته شده است ( آرای مجلس شورای اسلامی در صندوق خبرگان رهبری و برعکس</a:t>
            </a:r>
            <a:r>
              <a:rPr lang="fa-IR" b="1" dirty="0">
                <a:cs typeface="B Zar" panose="00000400000000000000" pitchFamily="2" charset="-78"/>
              </a:rPr>
              <a:t>)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423CA77-062A-461E-99DE-B5B5E046BB41}"/>
              </a:ext>
            </a:extLst>
          </p:cNvPr>
          <p:cNvSpPr txBox="1"/>
          <p:nvPr/>
        </p:nvSpPr>
        <p:spPr>
          <a:xfrm>
            <a:off x="1779077" y="1454607"/>
            <a:ext cx="231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فك پلمب همزمان صندوق­ها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D1A0C2-1AAD-4E36-A334-4E448E88164B}"/>
              </a:ext>
            </a:extLst>
          </p:cNvPr>
          <p:cNvSpPr txBox="1"/>
          <p:nvPr/>
        </p:nvSpPr>
        <p:spPr>
          <a:xfrm>
            <a:off x="4984086" y="1140788"/>
            <a:ext cx="228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شمارش كل تعرفه و </a:t>
            </a:r>
            <a:r>
              <a:rPr lang="fa-IR" dirty="0" smtClean="0">
                <a:cs typeface="B Zar" panose="00000400000000000000" pitchFamily="2" charset="-78"/>
              </a:rPr>
              <a:t>برگ­هاي </a:t>
            </a:r>
            <a:r>
              <a:rPr lang="fa-IR" dirty="0">
                <a:cs typeface="B Zar" panose="00000400000000000000" pitchFamily="2" charset="-78"/>
              </a:rPr>
              <a:t>رأي مصرف نشده و باقيمانده </a:t>
            </a:r>
            <a:r>
              <a:rPr lang="fa-IR" dirty="0" smtClean="0">
                <a:cs typeface="B Zar" panose="00000400000000000000" pitchFamily="2" charset="-78"/>
              </a:rPr>
              <a:t>و ثبت در صورتجلسه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81" name="Round Same Side Corner Rectangle 80"/>
          <p:cNvSpPr/>
          <p:nvPr/>
        </p:nvSpPr>
        <p:spPr>
          <a:xfrm rot="16200000" flipH="1">
            <a:off x="4935382" y="-2670326"/>
            <a:ext cx="503061" cy="6322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AutoShape 92"/>
          <p:cNvSpPr>
            <a:spLocks noChangeAspect="1" noChangeArrowheads="1"/>
          </p:cNvSpPr>
          <p:nvPr/>
        </p:nvSpPr>
        <p:spPr bwMode="auto">
          <a:xfrm rot="5400000">
            <a:off x="8212982" y="74867"/>
            <a:ext cx="657133" cy="814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flipH="1">
            <a:off x="2259395" y="314293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31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oogle Shape;9128;p79"/>
          <p:cNvGrpSpPr/>
          <p:nvPr/>
        </p:nvGrpSpPr>
        <p:grpSpPr>
          <a:xfrm>
            <a:off x="7399635" y="2738365"/>
            <a:ext cx="354586" cy="353888"/>
            <a:chOff x="-31094350" y="3194000"/>
            <a:chExt cx="292225" cy="291650"/>
          </a:xfrm>
          <a:solidFill>
            <a:schemeClr val="accent6">
              <a:lumMod val="75000"/>
            </a:schemeClr>
          </a:solidFill>
        </p:grpSpPr>
        <p:sp>
          <p:nvSpPr>
            <p:cNvPr id="28" name="Google Shape;9129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9130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131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9132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9133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9134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9135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9136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9128;p79"/>
          <p:cNvGrpSpPr/>
          <p:nvPr/>
        </p:nvGrpSpPr>
        <p:grpSpPr>
          <a:xfrm>
            <a:off x="5843818" y="2780728"/>
            <a:ext cx="354586" cy="353888"/>
            <a:chOff x="-31094350" y="3194000"/>
            <a:chExt cx="292225" cy="291650"/>
          </a:xfrm>
          <a:solidFill>
            <a:schemeClr val="accent6">
              <a:lumMod val="75000"/>
            </a:schemeClr>
          </a:solidFill>
        </p:grpSpPr>
        <p:sp>
          <p:nvSpPr>
            <p:cNvPr id="38" name="Google Shape;9129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9130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9131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9132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9133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9134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9135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9136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" name="Google Shape;8036;p76"/>
          <p:cNvGrpSpPr/>
          <p:nvPr/>
        </p:nvGrpSpPr>
        <p:grpSpPr>
          <a:xfrm>
            <a:off x="4417656" y="2840867"/>
            <a:ext cx="339253" cy="339253"/>
            <a:chOff x="2085525" y="4992125"/>
            <a:chExt cx="481825" cy="481825"/>
          </a:xfrm>
          <a:solidFill>
            <a:schemeClr val="accent6">
              <a:lumMod val="75000"/>
            </a:schemeClr>
          </a:solidFill>
        </p:grpSpPr>
        <p:sp>
          <p:nvSpPr>
            <p:cNvPr id="65" name="Google Shape;8037;p7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7" name="Google Shape;8038;p7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68" name="Google Shape;8977;p79"/>
          <p:cNvSpPr/>
          <p:nvPr/>
        </p:nvSpPr>
        <p:spPr>
          <a:xfrm>
            <a:off x="2874576" y="280981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10477;p82"/>
          <p:cNvGrpSpPr/>
          <p:nvPr/>
        </p:nvGrpSpPr>
        <p:grpSpPr>
          <a:xfrm>
            <a:off x="1259880" y="2759345"/>
            <a:ext cx="442373" cy="420775"/>
            <a:chOff x="-6690625" y="3631325"/>
            <a:chExt cx="307225" cy="292225"/>
          </a:xfrm>
          <a:solidFill>
            <a:schemeClr val="accent6">
              <a:lumMod val="75000"/>
            </a:schemeClr>
          </a:solidFill>
        </p:grpSpPr>
        <p:sp>
          <p:nvSpPr>
            <p:cNvPr id="71" name="Google Shape;10478;p82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0479;p82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0480;p82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0481;p82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0482;p82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750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8" y="4581128"/>
            <a:ext cx="3016053" cy="48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43994" y="2060848"/>
            <a:ext cx="3429024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45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در انتخابات ،هیچ مصلحتی بالاتر از عمل به قانون نیست.</a:t>
            </a:r>
          </a:p>
          <a:p>
            <a:pPr algn="ctr"/>
            <a:endParaRPr lang="fa-IR" sz="2400" dirty="0" smtClean="0">
              <a:solidFill>
                <a:schemeClr val="tx1"/>
              </a:solidFill>
              <a:cs typeface="B Titr" pitchFamily="2" charset="-78"/>
            </a:endParaRPr>
          </a:p>
          <a:p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امام خامنه اي</a:t>
            </a:r>
            <a:endParaRPr lang="fa-IR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1" y="1471792"/>
            <a:ext cx="3122942" cy="3109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5492"/>
            <a:ext cx="4782038" cy="711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4941" y="1506395"/>
            <a:ext cx="4782038" cy="711272"/>
          </a:xfrm>
          <a:prstGeom prst="rect">
            <a:avLst/>
          </a:prstGeom>
        </p:spPr>
      </p:pic>
      <p:pic>
        <p:nvPicPr>
          <p:cNvPr id="10" name="Picture 2" descr="ارم ستاد03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0" y="3033072"/>
            <a:ext cx="9106253" cy="74285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40" name="그룹 4">
            <a:extLst>
              <a:ext uri="{FF2B5EF4-FFF2-40B4-BE49-F238E27FC236}">
                <a16:creationId xmlns=""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131005" y="2654094"/>
            <a:ext cx="648072" cy="1133328"/>
            <a:chOff x="1234621" y="3594272"/>
            <a:chExt cx="648072" cy="113332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5">
            <a:extLst>
              <a:ext uri="{FF2B5EF4-FFF2-40B4-BE49-F238E27FC236}">
                <a16:creationId xmlns=""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2720467" y="2227137"/>
            <a:ext cx="648072" cy="1109112"/>
            <a:chOff x="4137552" y="3133232"/>
            <a:chExt cx="648072" cy="110911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=""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4280132" y="2660229"/>
            <a:ext cx="648072" cy="1131139"/>
            <a:chOff x="5757732" y="3594272"/>
            <a:chExt cx="648072" cy="113113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5715828" y="2169441"/>
            <a:ext cx="648072" cy="1109112"/>
            <a:chOff x="7377912" y="3133232"/>
            <a:chExt cx="648072" cy="110911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=""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7270052" y="2630481"/>
            <a:ext cx="648072" cy="1128950"/>
            <a:chOff x="10229008" y="3594272"/>
            <a:chExt cx="648072" cy="1128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9D257E5-F8E6-420D-99DC-601B609ED03D}"/>
              </a:ext>
            </a:extLst>
          </p:cNvPr>
          <p:cNvSpPr txBox="1"/>
          <p:nvPr/>
        </p:nvSpPr>
        <p:spPr>
          <a:xfrm>
            <a:off x="6539793" y="3893364"/>
            <a:ext cx="21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شمارش تعداد آرای داخل صندوق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858278-79CD-4A13-B613-3845F4F832A6}"/>
              </a:ext>
            </a:extLst>
          </p:cNvPr>
          <p:cNvSpPr txBox="1"/>
          <p:nvPr/>
        </p:nvSpPr>
        <p:spPr>
          <a:xfrm>
            <a:off x="3561599" y="3900197"/>
            <a:ext cx="210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قرائت و شمارش آرای انتخابات، با اولویت انتخابات </a:t>
            </a:r>
            <a:r>
              <a:rPr lang="fa-IR" dirty="0" smtClean="0">
                <a:cs typeface="B Zar" panose="00000400000000000000" pitchFamily="2" charset="-78"/>
              </a:rPr>
              <a:t>خبرگان رهبری آغاز </a:t>
            </a:r>
            <a:r>
              <a:rPr lang="fa-IR" dirty="0">
                <a:cs typeface="B Zar" panose="00000400000000000000" pitchFamily="2" charset="-78"/>
              </a:rPr>
              <a:t>شود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E4805C9-313C-4BFD-9336-BE0983E11B2C}"/>
              </a:ext>
            </a:extLst>
          </p:cNvPr>
          <p:cNvSpPr txBox="1"/>
          <p:nvPr/>
        </p:nvSpPr>
        <p:spPr>
          <a:xfrm>
            <a:off x="508048" y="3843840"/>
            <a:ext cx="210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حصول اطمینان از یکسان بودن مندرجات صورتجلسه در نسخه­های مختلف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423CA77-062A-461E-99DE-B5B5E046BB41}"/>
              </a:ext>
            </a:extLst>
          </p:cNvPr>
          <p:cNvSpPr txBox="1"/>
          <p:nvPr/>
        </p:nvSpPr>
        <p:spPr>
          <a:xfrm>
            <a:off x="1663083" y="1234535"/>
            <a:ext cx="265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تکمیل فرم صورتجلسه نهایی شعبه با ذکر تخلفات، اشکالات و ایرادات پیش­ آمده در روز اخذ رأی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D1A0C2-1AAD-4E36-A334-4E448E88164B}"/>
              </a:ext>
            </a:extLst>
          </p:cNvPr>
          <p:cNvSpPr txBox="1"/>
          <p:nvPr/>
        </p:nvSpPr>
        <p:spPr>
          <a:xfrm>
            <a:off x="4695549" y="1171765"/>
            <a:ext cx="254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مطابقت تعداد برگه­های رأی داخل صندوق با تعداد برگه­های تعرفه مصرف شده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81" name="Round Same Side Corner Rectangle 80"/>
          <p:cNvSpPr/>
          <p:nvPr/>
        </p:nvSpPr>
        <p:spPr>
          <a:xfrm rot="16200000" flipH="1">
            <a:off x="4935382" y="-2670326"/>
            <a:ext cx="503061" cy="6322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AutoShape 92"/>
          <p:cNvSpPr>
            <a:spLocks noChangeAspect="1" noChangeArrowheads="1"/>
          </p:cNvSpPr>
          <p:nvPr/>
        </p:nvSpPr>
        <p:spPr bwMode="auto">
          <a:xfrm rot="5400000">
            <a:off x="8212982" y="74867"/>
            <a:ext cx="657133" cy="814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flipH="1">
            <a:off x="2259395" y="314293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31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oogle Shape;10688;p82"/>
          <p:cNvGrpSpPr/>
          <p:nvPr/>
        </p:nvGrpSpPr>
        <p:grpSpPr>
          <a:xfrm>
            <a:off x="7433687" y="2740484"/>
            <a:ext cx="319874" cy="419623"/>
            <a:chOff x="-3365275" y="3253275"/>
            <a:chExt cx="222150" cy="291425"/>
          </a:xfrm>
          <a:solidFill>
            <a:schemeClr val="accent6">
              <a:lumMod val="75000"/>
            </a:schemeClr>
          </a:solidFill>
        </p:grpSpPr>
        <p:sp>
          <p:nvSpPr>
            <p:cNvPr id="28" name="Google Shape;10689;p82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690;p82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654;p82"/>
          <p:cNvGrpSpPr/>
          <p:nvPr/>
        </p:nvGrpSpPr>
        <p:grpSpPr>
          <a:xfrm>
            <a:off x="5926370" y="2740448"/>
            <a:ext cx="425310" cy="419659"/>
            <a:chOff x="-1951475" y="3597450"/>
            <a:chExt cx="295375" cy="291450"/>
          </a:xfrm>
          <a:solidFill>
            <a:schemeClr val="accent6">
              <a:lumMod val="75000"/>
            </a:schemeClr>
          </a:solidFill>
        </p:grpSpPr>
        <p:sp>
          <p:nvSpPr>
            <p:cNvPr id="32" name="Google Shape;10655;p82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0656;p82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0657;p82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658;p82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10682;p82"/>
          <p:cNvGrpSpPr/>
          <p:nvPr/>
        </p:nvGrpSpPr>
        <p:grpSpPr>
          <a:xfrm>
            <a:off x="4388897" y="2788936"/>
            <a:ext cx="419659" cy="420775"/>
            <a:chOff x="-5251625" y="3991275"/>
            <a:chExt cx="291450" cy="292225"/>
          </a:xfrm>
          <a:solidFill>
            <a:schemeClr val="accent6">
              <a:lumMod val="75000"/>
            </a:schemeClr>
          </a:solidFill>
        </p:grpSpPr>
        <p:sp>
          <p:nvSpPr>
            <p:cNvPr id="37" name="Google Shape;10683;p82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684;p82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0685;p82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0686;p82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0687;p82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9128;p79"/>
          <p:cNvGrpSpPr/>
          <p:nvPr/>
        </p:nvGrpSpPr>
        <p:grpSpPr>
          <a:xfrm>
            <a:off x="2871089" y="2801186"/>
            <a:ext cx="354586" cy="353888"/>
            <a:chOff x="-31094350" y="3194000"/>
            <a:chExt cx="292225" cy="291650"/>
          </a:xfrm>
          <a:solidFill>
            <a:schemeClr val="accent6">
              <a:lumMod val="75000"/>
            </a:schemeClr>
          </a:solidFill>
        </p:grpSpPr>
        <p:sp>
          <p:nvSpPr>
            <p:cNvPr id="60" name="Google Shape;9129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9130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9131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9132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9133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134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9135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136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" name="Google Shape;8503;p78"/>
          <p:cNvGrpSpPr/>
          <p:nvPr/>
        </p:nvGrpSpPr>
        <p:grpSpPr>
          <a:xfrm>
            <a:off x="1286527" y="2795999"/>
            <a:ext cx="366364" cy="359075"/>
            <a:chOff x="-60988625" y="3740800"/>
            <a:chExt cx="316650" cy="310350"/>
          </a:xfrm>
          <a:solidFill>
            <a:schemeClr val="accent6">
              <a:lumMod val="75000"/>
            </a:schemeClr>
          </a:solidFill>
        </p:grpSpPr>
        <p:sp>
          <p:nvSpPr>
            <p:cNvPr id="85" name="Google Shape;8504;p7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505;p7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506;p7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149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0" y="3033072"/>
            <a:ext cx="9106253" cy="74285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40" name="그룹 4">
            <a:extLst>
              <a:ext uri="{FF2B5EF4-FFF2-40B4-BE49-F238E27FC236}">
                <a16:creationId xmlns=""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131005" y="2654094"/>
            <a:ext cx="648072" cy="1133328"/>
            <a:chOff x="1234621" y="3594272"/>
            <a:chExt cx="648072" cy="113332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그룹 5">
            <a:extLst>
              <a:ext uri="{FF2B5EF4-FFF2-40B4-BE49-F238E27FC236}">
                <a16:creationId xmlns=""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2720467" y="2227137"/>
            <a:ext cx="648072" cy="1109112"/>
            <a:chOff x="4137552" y="3133232"/>
            <a:chExt cx="648072" cy="110911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=""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4280132" y="2660229"/>
            <a:ext cx="648072" cy="1131139"/>
            <a:chOff x="5757732" y="3594272"/>
            <a:chExt cx="648072" cy="113113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5715828" y="2169441"/>
            <a:ext cx="648072" cy="1109112"/>
            <a:chOff x="7377912" y="3133232"/>
            <a:chExt cx="648072" cy="110911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=""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7270052" y="2630481"/>
            <a:ext cx="648072" cy="1128950"/>
            <a:chOff x="10229008" y="3594272"/>
            <a:chExt cx="648072" cy="1128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9D257E5-F8E6-420D-99DC-601B609ED03D}"/>
              </a:ext>
            </a:extLst>
          </p:cNvPr>
          <p:cNvSpPr txBox="1"/>
          <p:nvPr/>
        </p:nvSpPr>
        <p:spPr>
          <a:xfrm>
            <a:off x="6691573" y="3860523"/>
            <a:ext cx="210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ارسال مندرجات فرم صورتجلسه از طریق دستگاه احراز و دریافت شناسه ارسال آرای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858278-79CD-4A13-B613-3845F4F832A6}"/>
              </a:ext>
            </a:extLst>
          </p:cNvPr>
          <p:cNvSpPr txBox="1"/>
          <p:nvPr/>
        </p:nvSpPr>
        <p:spPr>
          <a:xfrm>
            <a:off x="3203848" y="3874144"/>
            <a:ext cx="27715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قرار دادن کلیه­ی آرا (صحیح و باطله)، ‌تعرفه­ مشخصات رأی­دهندگان، تعرفه و </a:t>
            </a:r>
            <a:r>
              <a:rPr lang="fa-IR" dirty="0" smtClean="0">
                <a:cs typeface="B Zar" panose="00000400000000000000" pitchFamily="2" charset="-78"/>
              </a:rPr>
              <a:t>برگ­های </a:t>
            </a:r>
            <a:r>
              <a:rPr lang="fa-IR" dirty="0">
                <a:cs typeface="B Zar" panose="00000400000000000000" pitchFamily="2" charset="-78"/>
              </a:rPr>
              <a:t>رأی مصرف نشده، یک نسخه فرم صورتجلسه، پلمب­های مصرف شده صبح در داخل صندوق</a:t>
            </a:r>
            <a:endParaRPr lang="en-US" dirty="0">
              <a:cs typeface="B Zar" panose="00000400000000000000" pitchFamily="2" charset="-78"/>
            </a:endParaRPr>
          </a:p>
          <a:p>
            <a:pPr marL="0" lvl="0" indent="0" algn="ctr" rtl="1"/>
            <a:endParaRPr lang="fa-IR" sz="12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E4805C9-313C-4BFD-9336-BE0983E11B2C}"/>
              </a:ext>
            </a:extLst>
          </p:cNvPr>
          <p:cNvSpPr txBox="1"/>
          <p:nvPr/>
        </p:nvSpPr>
        <p:spPr>
          <a:xfrm>
            <a:off x="401210" y="3988064"/>
            <a:ext cx="21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پلمب نهایی صندوق­های اخذ رأی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423CA77-062A-461E-99DE-B5B5E046BB41}"/>
              </a:ext>
            </a:extLst>
          </p:cNvPr>
          <p:cNvSpPr txBox="1"/>
          <p:nvPr/>
        </p:nvSpPr>
        <p:spPr>
          <a:xfrm>
            <a:off x="1779077" y="1227609"/>
            <a:ext cx="2407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آمادگی جهت تحویل جداگانه مهر شعبه، استامپ و لوازم­التحریر به مخزن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D1A0C2-1AAD-4E36-A334-4E448E88164B}"/>
              </a:ext>
            </a:extLst>
          </p:cNvPr>
          <p:cNvSpPr txBox="1"/>
          <p:nvPr/>
        </p:nvSpPr>
        <p:spPr>
          <a:xfrm>
            <a:off x="4695789" y="1326199"/>
            <a:ext cx="268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ثبت صورتجلسه پاياني</a:t>
            </a:r>
            <a:r>
              <a:rPr lang="en-US" dirty="0">
                <a:cs typeface="B Zar" panose="00000400000000000000" pitchFamily="2" charset="-78"/>
              </a:rPr>
              <a:t> )</a:t>
            </a:r>
            <a:r>
              <a:rPr lang="fa-IR" dirty="0">
                <a:cs typeface="B Zar" panose="00000400000000000000" pitchFamily="2" charset="-78"/>
              </a:rPr>
              <a:t>ارسال، ذخيره فايل و چاپ</a:t>
            </a:r>
            <a:r>
              <a:rPr lang="en-US" sz="1200" b="1" dirty="0"/>
              <a:t>(</a:t>
            </a:r>
            <a:endParaRPr lang="fa-IR" sz="12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1" name="Round Same Side Corner Rectangle 80"/>
          <p:cNvSpPr/>
          <p:nvPr/>
        </p:nvSpPr>
        <p:spPr>
          <a:xfrm rot="16200000" flipH="1">
            <a:off x="4935382" y="-2670326"/>
            <a:ext cx="503061" cy="6322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AutoShape 92"/>
          <p:cNvSpPr>
            <a:spLocks noChangeAspect="1" noChangeArrowheads="1"/>
          </p:cNvSpPr>
          <p:nvPr/>
        </p:nvSpPr>
        <p:spPr bwMode="auto">
          <a:xfrm rot="5400000">
            <a:off x="8212982" y="74867"/>
            <a:ext cx="657133" cy="814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flipH="1">
            <a:off x="2259395" y="314293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31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oogle Shape;7854;p76"/>
          <p:cNvGrpSpPr/>
          <p:nvPr/>
        </p:nvGrpSpPr>
        <p:grpSpPr>
          <a:xfrm>
            <a:off x="7420636" y="2752218"/>
            <a:ext cx="333585" cy="307287"/>
            <a:chOff x="2682350" y="2643425"/>
            <a:chExt cx="473775" cy="436425"/>
          </a:xfrm>
          <a:solidFill>
            <a:schemeClr val="accent6">
              <a:lumMod val="75000"/>
            </a:schemeClr>
          </a:solidFill>
        </p:grpSpPr>
        <p:sp>
          <p:nvSpPr>
            <p:cNvPr id="28" name="Google Shape;7855;p7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29" name="Google Shape;7856;p7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0" name="Google Shape;7857;p7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2" name="Google Shape;7858;p7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7859;p7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4" name="Google Shape;7860;p7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5" name="Google Shape;7861;p7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6" name="Google Shape;7689;p76"/>
          <p:cNvGrpSpPr/>
          <p:nvPr/>
        </p:nvGrpSpPr>
        <p:grpSpPr>
          <a:xfrm>
            <a:off x="5875429" y="2751984"/>
            <a:ext cx="339253" cy="339253"/>
            <a:chOff x="5049725" y="249400"/>
            <a:chExt cx="481825" cy="481825"/>
          </a:xfrm>
          <a:solidFill>
            <a:schemeClr val="accent6">
              <a:lumMod val="75000"/>
            </a:schemeClr>
          </a:solidFill>
        </p:grpSpPr>
        <p:sp>
          <p:nvSpPr>
            <p:cNvPr id="37" name="Google Shape;7690;p7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8" name="Google Shape;7691;p7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55" name="Google Shape;8057;p76"/>
          <p:cNvGrpSpPr/>
          <p:nvPr/>
        </p:nvGrpSpPr>
        <p:grpSpPr>
          <a:xfrm>
            <a:off x="4447906" y="2799789"/>
            <a:ext cx="339411" cy="337211"/>
            <a:chOff x="5049575" y="4993600"/>
            <a:chExt cx="482050" cy="478925"/>
          </a:xfrm>
          <a:solidFill>
            <a:schemeClr val="accent6">
              <a:lumMod val="75000"/>
            </a:schemeClr>
          </a:solidFill>
        </p:grpSpPr>
        <p:sp>
          <p:nvSpPr>
            <p:cNvPr id="56" name="Google Shape;8058;p76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57" name="Google Shape;8059;p76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59" name="Google Shape;8060;p76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0" name="Google Shape;8061;p76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61" name="Google Shape;8977;p79"/>
          <p:cNvSpPr/>
          <p:nvPr/>
        </p:nvSpPr>
        <p:spPr>
          <a:xfrm>
            <a:off x="1291483" y="279978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9153;p79"/>
          <p:cNvGrpSpPr/>
          <p:nvPr/>
        </p:nvGrpSpPr>
        <p:grpSpPr>
          <a:xfrm>
            <a:off x="2849660" y="2791102"/>
            <a:ext cx="356497" cy="354586"/>
            <a:chOff x="-29946000" y="3183175"/>
            <a:chExt cx="293800" cy="292225"/>
          </a:xfrm>
          <a:solidFill>
            <a:schemeClr val="accent6">
              <a:lumMod val="75000"/>
            </a:schemeClr>
          </a:solidFill>
        </p:grpSpPr>
        <p:sp>
          <p:nvSpPr>
            <p:cNvPr id="64" name="Google Shape;9154;p79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9155;p79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156;p79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9157;p79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158;p79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9159;p79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114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0" y="3033072"/>
            <a:ext cx="9106253" cy="74285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43" name="그룹 5">
            <a:extLst>
              <a:ext uri="{FF2B5EF4-FFF2-40B4-BE49-F238E27FC236}">
                <a16:creationId xmlns=""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1990673" y="2238068"/>
            <a:ext cx="648072" cy="1109112"/>
            <a:chOff x="4137552" y="3133232"/>
            <a:chExt cx="648072" cy="110911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그룹 6">
            <a:extLst>
              <a:ext uri="{FF2B5EF4-FFF2-40B4-BE49-F238E27FC236}">
                <a16:creationId xmlns=""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3845433" y="2628495"/>
            <a:ext cx="648072" cy="1131139"/>
            <a:chOff x="5757732" y="3594272"/>
            <a:chExt cx="648072" cy="113113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5715828" y="2169441"/>
            <a:ext cx="648072" cy="1109112"/>
            <a:chOff x="7377912" y="3133232"/>
            <a:chExt cx="648072" cy="110911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=""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7270052" y="2630481"/>
            <a:ext cx="648072" cy="1128950"/>
            <a:chOff x="10229008" y="3594272"/>
            <a:chExt cx="648072" cy="1128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noFill/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9D257E5-F8E6-420D-99DC-601B609ED03D}"/>
              </a:ext>
            </a:extLst>
          </p:cNvPr>
          <p:cNvSpPr txBox="1"/>
          <p:nvPr/>
        </p:nvSpPr>
        <p:spPr>
          <a:xfrm>
            <a:off x="6539793" y="3909143"/>
            <a:ext cx="21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پلمب نهایی جعبه دستگاه احراز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858278-79CD-4A13-B613-3845F4F832A6}"/>
              </a:ext>
            </a:extLst>
          </p:cNvPr>
          <p:cNvSpPr txBox="1"/>
          <p:nvPr/>
        </p:nvSpPr>
        <p:spPr>
          <a:xfrm>
            <a:off x="3032783" y="3833355"/>
            <a:ext cx="210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تکمیل فرم­های گزارش درون سازمانی پیرامون وضعیت شعبه حین اخذ رأی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423CA77-062A-461E-99DE-B5B5E046BB41}"/>
              </a:ext>
            </a:extLst>
          </p:cNvPr>
          <p:cNvSpPr txBox="1"/>
          <p:nvPr/>
        </p:nvSpPr>
        <p:spPr>
          <a:xfrm>
            <a:off x="874184" y="1223826"/>
            <a:ext cx="288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عزیمت از شعبه اخذ رأی جهت تحویل صندوق­ها به همراه صورتجلسات و سایر وسایل و اقلام انتخاباتی به هیأت اجرایی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D1A0C2-1AAD-4E36-A334-4E448E88164B}"/>
              </a:ext>
            </a:extLst>
          </p:cNvPr>
          <p:cNvSpPr txBox="1"/>
          <p:nvPr/>
        </p:nvSpPr>
        <p:spPr>
          <a:xfrm>
            <a:off x="4824669" y="1126798"/>
            <a:ext cx="242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در صورت ضرورت تماس تلفني با مقام مافوق، گزارش وضعيت روند قرائت و شمارش آرا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81" name="Round Same Side Corner Rectangle 80"/>
          <p:cNvSpPr/>
          <p:nvPr/>
        </p:nvSpPr>
        <p:spPr>
          <a:xfrm rot="16200000" flipH="1">
            <a:off x="4935382" y="-2670326"/>
            <a:ext cx="503061" cy="63225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AutoShape 92"/>
          <p:cNvSpPr>
            <a:spLocks noChangeAspect="1" noChangeArrowheads="1"/>
          </p:cNvSpPr>
          <p:nvPr/>
        </p:nvSpPr>
        <p:spPr bwMode="auto">
          <a:xfrm rot="5400000">
            <a:off x="8212982" y="74867"/>
            <a:ext cx="657133" cy="8148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flipH="1">
            <a:off x="2259395" y="314293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31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lock Arc 25">
            <a:extLst>
              <a:ext uri="{FF2B5EF4-FFF2-40B4-BE49-F238E27FC236}">
                <a16:creationId xmlns="" xmlns:a16="http://schemas.microsoft.com/office/drawing/2014/main" id="{C9663A2E-EC43-4EDB-91F7-D8B7E0A9364B}"/>
              </a:ext>
            </a:extLst>
          </p:cNvPr>
          <p:cNvSpPr/>
          <p:nvPr/>
        </p:nvSpPr>
        <p:spPr>
          <a:xfrm>
            <a:off x="7464701" y="2774733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Google Shape;8955;p79"/>
          <p:cNvSpPr/>
          <p:nvPr/>
        </p:nvSpPr>
        <p:spPr>
          <a:xfrm>
            <a:off x="5857506" y="2759221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" name="Google Shape;9128;p79"/>
          <p:cNvGrpSpPr/>
          <p:nvPr/>
        </p:nvGrpSpPr>
        <p:grpSpPr>
          <a:xfrm>
            <a:off x="3999994" y="2753469"/>
            <a:ext cx="354586" cy="353888"/>
            <a:chOff x="-31094350" y="3194000"/>
            <a:chExt cx="292225" cy="291650"/>
          </a:xfrm>
          <a:solidFill>
            <a:schemeClr val="accent6">
              <a:lumMod val="75000"/>
            </a:schemeClr>
          </a:solidFill>
        </p:grpSpPr>
        <p:sp>
          <p:nvSpPr>
            <p:cNvPr id="26" name="Google Shape;9129;p79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9130;p79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9131;p79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9132;p79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133;p79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9134;p79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9135;p79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9136;p79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8018;p76"/>
          <p:cNvGrpSpPr/>
          <p:nvPr/>
        </p:nvGrpSpPr>
        <p:grpSpPr>
          <a:xfrm>
            <a:off x="2228494" y="2849296"/>
            <a:ext cx="159039" cy="339253"/>
            <a:chOff x="4584850" y="4399275"/>
            <a:chExt cx="225875" cy="481825"/>
          </a:xfrm>
          <a:solidFill>
            <a:schemeClr val="accent6">
              <a:lumMod val="75000"/>
            </a:schemeClr>
          </a:solidFill>
        </p:grpSpPr>
        <p:sp>
          <p:nvSpPr>
            <p:cNvPr id="36" name="Google Shape;8019;p76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7" name="Google Shape;8020;p76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2" y="4941168"/>
            <a:ext cx="3016053" cy="48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47664" y="1668477"/>
            <a:ext cx="6021175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هدیه به روح بلند </a:t>
            </a:r>
            <a:r>
              <a:rPr lang="fa-IR" sz="5000" b="1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شهید</a:t>
            </a:r>
            <a:r>
              <a:rPr lang="fa-IR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حاج قاسم سلیمانی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صلوات</a:t>
            </a:r>
            <a:endParaRPr lang="en-US" sz="5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</p:txBody>
      </p:sp>
      <p:pic>
        <p:nvPicPr>
          <p:cNvPr id="7" name="Picture 2" descr="ارم ستاد03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5856" y="1116826"/>
            <a:ext cx="3016053" cy="48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62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3651" y="260648"/>
            <a:ext cx="1750864" cy="96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فهرست </a:t>
            </a:r>
            <a:r>
              <a:rPr lang="fa-I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rPr>
              <a:t>مطالب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32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 Same Side Corner Rectangle 32"/>
          <p:cNvSpPr/>
          <p:nvPr/>
        </p:nvSpPr>
        <p:spPr>
          <a:xfrm rot="16200000" flipH="1">
            <a:off x="4402606" y="-1726059"/>
            <a:ext cx="556491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4" name="AutoShape 92"/>
          <p:cNvSpPr>
            <a:spLocks noChangeAspect="1" noChangeArrowheads="1"/>
          </p:cNvSpPr>
          <p:nvPr/>
        </p:nvSpPr>
        <p:spPr bwMode="auto">
          <a:xfrm rot="5400000">
            <a:off x="7590653" y="1196332"/>
            <a:ext cx="741905" cy="70962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7610613" y="1313288"/>
            <a:ext cx="701986" cy="47571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 flipH="1">
            <a:off x="1620832" y="1345978"/>
            <a:ext cx="5855033" cy="4205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sz="2133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آشنایی با دست اندرکاران شعب اخذ رأی</a:t>
            </a:r>
            <a:endParaRPr lang="ko-KR" altLang="en-US" sz="2133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7" name="Round Same Side Corner Rectangle 36"/>
          <p:cNvSpPr/>
          <p:nvPr/>
        </p:nvSpPr>
        <p:spPr>
          <a:xfrm rot="16200000" flipH="1">
            <a:off x="4388713" y="-698569"/>
            <a:ext cx="556491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38" name="AutoShape 92"/>
          <p:cNvSpPr>
            <a:spLocks noChangeAspect="1" noChangeArrowheads="1"/>
          </p:cNvSpPr>
          <p:nvPr/>
        </p:nvSpPr>
        <p:spPr bwMode="auto">
          <a:xfrm rot="5400000">
            <a:off x="7576760" y="2223822"/>
            <a:ext cx="741905" cy="70962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596720" y="2340778"/>
            <a:ext cx="701986" cy="47571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en-US" altLang="ko-KR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 flipH="1">
            <a:off x="1606940" y="2358769"/>
            <a:ext cx="5855033" cy="4205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sz="2133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24 ساعت قبل از شروع اخذ رأی</a:t>
            </a:r>
            <a:endParaRPr lang="ko-KR" altLang="en-US" sz="2133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41" name="Round Same Side Corner Rectangle 40"/>
          <p:cNvSpPr/>
          <p:nvPr/>
        </p:nvSpPr>
        <p:spPr>
          <a:xfrm rot="16200000" flipH="1">
            <a:off x="4388713" y="352652"/>
            <a:ext cx="556491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2" name="AutoShape 92"/>
          <p:cNvSpPr>
            <a:spLocks noChangeAspect="1" noChangeArrowheads="1"/>
          </p:cNvSpPr>
          <p:nvPr/>
        </p:nvSpPr>
        <p:spPr bwMode="auto">
          <a:xfrm rot="5400000">
            <a:off x="7576760" y="3275043"/>
            <a:ext cx="741905" cy="709622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596720" y="3383633"/>
            <a:ext cx="701986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rgbClr val="00B0F0"/>
                </a:solidFill>
                <a:cs typeface="Arial" pitchFamily="34" charset="0"/>
              </a:rPr>
              <a:t>3</a:t>
            </a:r>
            <a:endParaRPr lang="en-US" altLang="ko-KR" sz="32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 flipH="1">
            <a:off x="1606940" y="3409990"/>
            <a:ext cx="5855033" cy="4205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sz="2133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sz="2133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45" name="Round Same Side Corner Rectangle 44"/>
          <p:cNvSpPr/>
          <p:nvPr/>
        </p:nvSpPr>
        <p:spPr>
          <a:xfrm rot="16200000" flipH="1">
            <a:off x="4388713" y="1372388"/>
            <a:ext cx="556491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6" name="AutoShape 92"/>
          <p:cNvSpPr>
            <a:spLocks noChangeAspect="1" noChangeArrowheads="1"/>
          </p:cNvSpPr>
          <p:nvPr/>
        </p:nvSpPr>
        <p:spPr bwMode="auto">
          <a:xfrm rot="5400000">
            <a:off x="7576760" y="4294780"/>
            <a:ext cx="741906" cy="7096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7596720" y="4403370"/>
            <a:ext cx="701986" cy="492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fa-IR" altLang="ko-KR" sz="3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4</a:t>
            </a:r>
            <a:endParaRPr lang="en-US" altLang="ko-KR" sz="32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 flipH="1">
            <a:off x="1606940" y="4429727"/>
            <a:ext cx="5855033" cy="4205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sz="2133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حین اخذ رأی</a:t>
            </a:r>
            <a:endParaRPr lang="ko-KR" altLang="en-US" sz="2133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49" name="Round Same Side Corner Rectangle 48"/>
          <p:cNvSpPr/>
          <p:nvPr/>
        </p:nvSpPr>
        <p:spPr>
          <a:xfrm rot="16200000" flipH="1">
            <a:off x="4416476" y="2490242"/>
            <a:ext cx="598970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0" name="AutoShape 92"/>
          <p:cNvSpPr>
            <a:spLocks noChangeAspect="1" noChangeArrowheads="1"/>
          </p:cNvSpPr>
          <p:nvPr/>
        </p:nvSpPr>
        <p:spPr bwMode="auto">
          <a:xfrm rot="5400000">
            <a:off x="7597445" y="5372996"/>
            <a:ext cx="798538" cy="70962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7645722" y="5511072"/>
            <a:ext cx="701986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fa-IR" altLang="ko-KR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5</a:t>
            </a:r>
            <a:endParaRPr lang="en-US" altLang="ko-KR" sz="32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 flipH="1">
            <a:off x="1751761" y="5517525"/>
            <a:ext cx="5855033" cy="4205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sz="2133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قرائت و شمارش آرا</a:t>
            </a:r>
            <a:endParaRPr lang="ko-KR" altLang="en-US" sz="2133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DE6675-2BA1-C839-C7EA-5AF8EC5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978" y="2428876"/>
            <a:ext cx="4930379" cy="2012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miter lim="800000"/>
            <a:headEnd/>
            <a:tailEnd/>
          </a:ln>
          <a:effectLst>
            <a:outerShdw blurRad="254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39CB2BD0-8B1D-7D23-92E8-5418AC0B0FBB}"/>
              </a:ext>
            </a:extLst>
          </p:cNvPr>
          <p:cNvSpPr>
            <a:spLocks/>
          </p:cNvSpPr>
          <p:nvPr/>
        </p:nvSpPr>
        <p:spPr bwMode="auto">
          <a:xfrm>
            <a:off x="3203848" y="737963"/>
            <a:ext cx="2702719" cy="1562100"/>
          </a:xfrm>
          <a:custGeom>
            <a:avLst/>
            <a:gdLst>
              <a:gd name="T0" fmla="*/ 0 w 2270"/>
              <a:gd name="T1" fmla="*/ 0 h 1312"/>
              <a:gd name="T2" fmla="*/ 2270 w 2270"/>
              <a:gd name="T3" fmla="*/ 0 h 1312"/>
              <a:gd name="T4" fmla="*/ 1694 w 2270"/>
              <a:gd name="T5" fmla="*/ 1312 h 1312"/>
              <a:gd name="T6" fmla="*/ 573 w 2270"/>
              <a:gd name="T7" fmla="*/ 1312 h 1312"/>
              <a:gd name="T8" fmla="*/ 0 w 2270"/>
              <a:gd name="T9" fmla="*/ 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0" h="1312">
                <a:moveTo>
                  <a:pt x="0" y="0"/>
                </a:moveTo>
                <a:lnTo>
                  <a:pt x="2270" y="0"/>
                </a:lnTo>
                <a:lnTo>
                  <a:pt x="1694" y="1312"/>
                </a:lnTo>
                <a:lnTo>
                  <a:pt x="573" y="1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B Zar" panose="00000400000000000000" pitchFamily="2" charset="-78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xmlns="" id="{2DA87E60-FB1A-4DD7-B6C2-3AD618A9DEEB}"/>
              </a:ext>
            </a:extLst>
          </p:cNvPr>
          <p:cNvSpPr>
            <a:spLocks/>
          </p:cNvSpPr>
          <p:nvPr/>
        </p:nvSpPr>
        <p:spPr bwMode="auto">
          <a:xfrm>
            <a:off x="3880618" y="2293940"/>
            <a:ext cx="1339454" cy="773906"/>
          </a:xfrm>
          <a:custGeom>
            <a:avLst/>
            <a:gdLst>
              <a:gd name="T0" fmla="*/ 0 w 1125"/>
              <a:gd name="T1" fmla="*/ 0 h 403"/>
              <a:gd name="T2" fmla="*/ 1125 w 1125"/>
              <a:gd name="T3" fmla="*/ 0 h 403"/>
              <a:gd name="T4" fmla="*/ 1125 w 1125"/>
              <a:gd name="T5" fmla="*/ 294 h 403"/>
              <a:gd name="T6" fmla="*/ 564 w 1125"/>
              <a:gd name="T7" fmla="*/ 403 h 403"/>
              <a:gd name="T8" fmla="*/ 0 w 1125"/>
              <a:gd name="T9" fmla="*/ 287 h 403"/>
              <a:gd name="T10" fmla="*/ 0 w 1125"/>
              <a:gd name="T11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5" h="403">
                <a:moveTo>
                  <a:pt x="0" y="0"/>
                </a:moveTo>
                <a:lnTo>
                  <a:pt x="1125" y="0"/>
                </a:lnTo>
                <a:lnTo>
                  <a:pt x="1125" y="294"/>
                </a:lnTo>
                <a:lnTo>
                  <a:pt x="564" y="403"/>
                </a:lnTo>
                <a:lnTo>
                  <a:pt x="0" y="2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38100" dist="381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68580" tIns="13716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755F9F-58B8-1FD5-627F-652755AC24BC}"/>
              </a:ext>
            </a:extLst>
          </p:cNvPr>
          <p:cNvGrpSpPr/>
          <p:nvPr/>
        </p:nvGrpSpPr>
        <p:grpSpPr>
          <a:xfrm>
            <a:off x="3095893" y="4097647"/>
            <a:ext cx="2976562" cy="2262100"/>
            <a:chOff x="4110038" y="3841867"/>
            <a:chExt cx="3968749" cy="3016133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562995FA-BF6F-379F-F5DA-12D50359E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775200"/>
              <a:ext cx="3968749" cy="2082800"/>
            </a:xfrm>
            <a:custGeom>
              <a:avLst/>
              <a:gdLst>
                <a:gd name="T0" fmla="*/ 573 w 2270"/>
                <a:gd name="T1" fmla="*/ 0 h 1312"/>
                <a:gd name="T2" fmla="*/ 1694 w 2270"/>
                <a:gd name="T3" fmla="*/ 0 h 1312"/>
                <a:gd name="T4" fmla="*/ 2270 w 2270"/>
                <a:gd name="T5" fmla="*/ 1312 h 1312"/>
                <a:gd name="T6" fmla="*/ 0 w 2270"/>
                <a:gd name="T7" fmla="*/ 1312 h 1312"/>
                <a:gd name="T8" fmla="*/ 573 w 2270"/>
                <a:gd name="T9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0" h="1312">
                  <a:moveTo>
                    <a:pt x="573" y="0"/>
                  </a:moveTo>
                  <a:lnTo>
                    <a:pt x="1694" y="0"/>
                  </a:lnTo>
                  <a:lnTo>
                    <a:pt x="2270" y="1312"/>
                  </a:lnTo>
                  <a:lnTo>
                    <a:pt x="0" y="1312"/>
                  </a:lnTo>
                  <a:lnTo>
                    <a:pt x="57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79000">
                  <a:schemeClr val="accent2"/>
                </a:gs>
                <a:gs pos="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cs typeface="B Zar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8D550616-74B2-0A6D-1B34-0BAFCA0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966" y="3841867"/>
              <a:ext cx="1966892" cy="936509"/>
            </a:xfrm>
            <a:custGeom>
              <a:avLst/>
              <a:gdLst>
                <a:gd name="T0" fmla="*/ 564 w 1125"/>
                <a:gd name="T1" fmla="*/ 0 h 403"/>
                <a:gd name="T2" fmla="*/ 1125 w 1125"/>
                <a:gd name="T3" fmla="*/ 110 h 403"/>
                <a:gd name="T4" fmla="*/ 1125 w 1125"/>
                <a:gd name="T5" fmla="*/ 403 h 403"/>
                <a:gd name="T6" fmla="*/ 0 w 1125"/>
                <a:gd name="T7" fmla="*/ 403 h 403"/>
                <a:gd name="T8" fmla="*/ 0 w 1125"/>
                <a:gd name="T9" fmla="*/ 117 h 403"/>
                <a:gd name="T10" fmla="*/ 564 w 1125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5" h="403">
                  <a:moveTo>
                    <a:pt x="564" y="0"/>
                  </a:moveTo>
                  <a:lnTo>
                    <a:pt x="1125" y="110"/>
                  </a:lnTo>
                  <a:lnTo>
                    <a:pt x="1125" y="403"/>
                  </a:lnTo>
                  <a:lnTo>
                    <a:pt x="0" y="403"/>
                  </a:lnTo>
                  <a:lnTo>
                    <a:pt x="0" y="117"/>
                  </a:lnTo>
                  <a:lnTo>
                    <a:pt x="564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38100" dist="38100" dir="14820000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27432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B Zar" panose="00000400000000000000" pitchFamily="2" charset="-78"/>
              </a:endParaRPr>
            </a:p>
          </p:txBody>
        </p:sp>
      </p:grp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FBABD073-16CC-1CDB-92C5-8544B78AA189}"/>
              </a:ext>
            </a:extLst>
          </p:cNvPr>
          <p:cNvSpPr>
            <a:spLocks/>
          </p:cNvSpPr>
          <p:nvPr/>
        </p:nvSpPr>
        <p:spPr bwMode="auto">
          <a:xfrm>
            <a:off x="7041356" y="2126457"/>
            <a:ext cx="2110979" cy="2616994"/>
          </a:xfrm>
          <a:custGeom>
            <a:avLst/>
            <a:gdLst>
              <a:gd name="T0" fmla="*/ 1773 w 1773"/>
              <a:gd name="T1" fmla="*/ 0 h 2198"/>
              <a:gd name="T2" fmla="*/ 1773 w 1773"/>
              <a:gd name="T3" fmla="*/ 2198 h 2198"/>
              <a:gd name="T4" fmla="*/ 0 w 1773"/>
              <a:gd name="T5" fmla="*/ 1723 h 2198"/>
              <a:gd name="T6" fmla="*/ 0 w 1773"/>
              <a:gd name="T7" fmla="*/ 474 h 2198"/>
              <a:gd name="T8" fmla="*/ 1773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1773" y="0"/>
                </a:moveTo>
                <a:lnTo>
                  <a:pt x="1773" y="2198"/>
                </a:lnTo>
                <a:lnTo>
                  <a:pt x="0" y="1723"/>
                </a:lnTo>
                <a:lnTo>
                  <a:pt x="0" y="474"/>
                </a:lnTo>
                <a:lnTo>
                  <a:pt x="1773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75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B Zar" panose="00000400000000000000" pitchFamily="2" charset="-78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7659576F-1822-DD63-507B-695E5AEE7B85}"/>
              </a:ext>
            </a:extLst>
          </p:cNvPr>
          <p:cNvSpPr>
            <a:spLocks/>
          </p:cNvSpPr>
          <p:nvPr/>
        </p:nvSpPr>
        <p:spPr bwMode="auto">
          <a:xfrm>
            <a:off x="5942410" y="2691407"/>
            <a:ext cx="1098947" cy="1487091"/>
          </a:xfrm>
          <a:custGeom>
            <a:avLst/>
            <a:gdLst>
              <a:gd name="T0" fmla="*/ 158 w 592"/>
              <a:gd name="T1" fmla="*/ 0 h 1249"/>
              <a:gd name="T2" fmla="*/ 592 w 592"/>
              <a:gd name="T3" fmla="*/ 0 h 1249"/>
              <a:gd name="T4" fmla="*/ 592 w 592"/>
              <a:gd name="T5" fmla="*/ 1249 h 1249"/>
              <a:gd name="T6" fmla="*/ 170 w 592"/>
              <a:gd name="T7" fmla="*/ 1249 h 1249"/>
              <a:gd name="T8" fmla="*/ 0 w 592"/>
              <a:gd name="T9" fmla="*/ 624 h 1249"/>
              <a:gd name="T10" fmla="*/ 158 w 592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1249">
                <a:moveTo>
                  <a:pt x="158" y="0"/>
                </a:moveTo>
                <a:lnTo>
                  <a:pt x="592" y="0"/>
                </a:lnTo>
                <a:lnTo>
                  <a:pt x="592" y="1249"/>
                </a:lnTo>
                <a:lnTo>
                  <a:pt x="170" y="1249"/>
                </a:lnTo>
                <a:lnTo>
                  <a:pt x="0" y="624"/>
                </a:lnTo>
                <a:lnTo>
                  <a:pt x="158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4000"/>
              </a:prstClr>
            </a:outerShdw>
          </a:effectLst>
        </p:spPr>
        <p:txBody>
          <a:bodyPr vert="horz" wrap="square" lIns="205740" tIns="54864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D4F6DBBC-EC29-FAA8-F29D-F609A93B57BB}"/>
              </a:ext>
            </a:extLst>
          </p:cNvPr>
          <p:cNvSpPr>
            <a:spLocks/>
          </p:cNvSpPr>
          <p:nvPr/>
        </p:nvSpPr>
        <p:spPr bwMode="auto">
          <a:xfrm>
            <a:off x="2110978" y="2691407"/>
            <a:ext cx="1088231" cy="1487091"/>
          </a:xfrm>
          <a:custGeom>
            <a:avLst/>
            <a:gdLst>
              <a:gd name="T0" fmla="*/ 0 w 594"/>
              <a:gd name="T1" fmla="*/ 0 h 1249"/>
              <a:gd name="T2" fmla="*/ 434 w 594"/>
              <a:gd name="T3" fmla="*/ 0 h 1249"/>
              <a:gd name="T4" fmla="*/ 594 w 594"/>
              <a:gd name="T5" fmla="*/ 624 h 1249"/>
              <a:gd name="T6" fmla="*/ 424 w 594"/>
              <a:gd name="T7" fmla="*/ 1249 h 1249"/>
              <a:gd name="T8" fmla="*/ 0 w 594"/>
              <a:gd name="T9" fmla="*/ 1249 h 1249"/>
              <a:gd name="T10" fmla="*/ 0 w 594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1249">
                <a:moveTo>
                  <a:pt x="0" y="0"/>
                </a:moveTo>
                <a:lnTo>
                  <a:pt x="434" y="0"/>
                </a:lnTo>
                <a:lnTo>
                  <a:pt x="594" y="624"/>
                </a:lnTo>
                <a:lnTo>
                  <a:pt x="424" y="1249"/>
                </a:lnTo>
                <a:lnTo>
                  <a:pt x="0" y="12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38100" dist="38100" algn="l" rotWithShape="0">
              <a:prstClr val="black">
                <a:alpha val="14000"/>
              </a:prstClr>
            </a:outerShdw>
          </a:effectLst>
        </p:spPr>
        <p:txBody>
          <a:bodyPr vert="horz" wrap="square" lIns="68580" tIns="548640" rIns="20574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DAA7EC6E-5271-2673-EAE8-9D451FCAB45D}"/>
              </a:ext>
            </a:extLst>
          </p:cNvPr>
          <p:cNvSpPr>
            <a:spLocks/>
          </p:cNvSpPr>
          <p:nvPr/>
        </p:nvSpPr>
        <p:spPr bwMode="auto">
          <a:xfrm>
            <a:off x="0" y="2126457"/>
            <a:ext cx="2110979" cy="2616994"/>
          </a:xfrm>
          <a:custGeom>
            <a:avLst/>
            <a:gdLst>
              <a:gd name="T0" fmla="*/ 0 w 1773"/>
              <a:gd name="T1" fmla="*/ 0 h 2198"/>
              <a:gd name="T2" fmla="*/ 1773 w 1773"/>
              <a:gd name="T3" fmla="*/ 474 h 2198"/>
              <a:gd name="T4" fmla="*/ 1773 w 1773"/>
              <a:gd name="T5" fmla="*/ 1723 h 2198"/>
              <a:gd name="T6" fmla="*/ 0 w 1773"/>
              <a:gd name="T7" fmla="*/ 2198 h 2198"/>
              <a:gd name="T8" fmla="*/ 0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0" y="0"/>
                </a:moveTo>
                <a:lnTo>
                  <a:pt x="1773" y="474"/>
                </a:lnTo>
                <a:lnTo>
                  <a:pt x="1773" y="1723"/>
                </a:lnTo>
                <a:lnTo>
                  <a:pt x="0" y="21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3">
                  <a:lumMod val="75000"/>
                </a:schemeClr>
              </a:gs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B Zar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612F29-2C63-CD3D-4DAA-8A15FF5578AA}"/>
              </a:ext>
            </a:extLst>
          </p:cNvPr>
          <p:cNvSpPr txBox="1"/>
          <p:nvPr/>
        </p:nvSpPr>
        <p:spPr>
          <a:xfrm>
            <a:off x="3770936" y="837181"/>
            <a:ext cx="1537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پنج (یا هفت) نفر و در شعب پر تراکم تا نه نفر(در تهران حداکثر تا 11 نفر)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729821-54A2-5240-9805-845101B41B6D}"/>
              </a:ext>
            </a:extLst>
          </p:cNvPr>
          <p:cNvSpPr txBox="1"/>
          <p:nvPr/>
        </p:nvSpPr>
        <p:spPr>
          <a:xfrm>
            <a:off x="3793944" y="2430777"/>
            <a:ext cx="141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اعضای شعبه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661F509-09DD-DBFF-1645-07B89EDF4B65}"/>
              </a:ext>
            </a:extLst>
          </p:cNvPr>
          <p:cNvSpPr txBox="1"/>
          <p:nvPr/>
        </p:nvSpPr>
        <p:spPr>
          <a:xfrm>
            <a:off x="7423914" y="2755632"/>
            <a:ext cx="1537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یک نفر نماینده مستقیماً از طرف فرماندار یا با تفویض اختیار به بخشدار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40745D-BB1A-2EF0-71F8-C4770092F23D}"/>
              </a:ext>
            </a:extLst>
          </p:cNvPr>
          <p:cNvSpPr txBox="1"/>
          <p:nvPr/>
        </p:nvSpPr>
        <p:spPr>
          <a:xfrm>
            <a:off x="5866304" y="2938046"/>
            <a:ext cx="141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نماینده فرماندار یا بخشدار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2D5074D-69B8-B5AE-AC27-5A489D9EB4FC}"/>
              </a:ext>
            </a:extLst>
          </p:cNvPr>
          <p:cNvSpPr txBox="1"/>
          <p:nvPr/>
        </p:nvSpPr>
        <p:spPr>
          <a:xfrm>
            <a:off x="258292" y="2769453"/>
            <a:ext cx="1537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اشخاصی كه از سوی هیأت­های نظارت </a:t>
            </a:r>
            <a:r>
              <a:rPr lang="fa-IR" sz="1600" dirty="0" smtClean="0">
                <a:cs typeface="B Zar" panose="00000400000000000000" pitchFamily="2" charset="-78"/>
              </a:rPr>
              <a:t>منصوب </a:t>
            </a:r>
            <a:r>
              <a:rPr lang="fa-IR" sz="1600" dirty="0">
                <a:cs typeface="B Zar" panose="00000400000000000000" pitchFamily="2" charset="-78"/>
              </a:rPr>
              <a:t>شورای نگهبان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0F1FFE-4655-C515-409A-13A54E0CBBDD}"/>
              </a:ext>
            </a:extLst>
          </p:cNvPr>
          <p:cNvSpPr txBox="1"/>
          <p:nvPr/>
        </p:nvSpPr>
        <p:spPr>
          <a:xfrm>
            <a:off x="1972660" y="2845712"/>
            <a:ext cx="124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نمایندگان هیأت نظارت شورای نگهبان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87083C4-7BF0-17E0-E570-AFEDDE4B0B6E}"/>
              </a:ext>
            </a:extLst>
          </p:cNvPr>
          <p:cNvSpPr txBox="1"/>
          <p:nvPr/>
        </p:nvSpPr>
        <p:spPr>
          <a:xfrm>
            <a:off x="3552097" y="5036308"/>
            <a:ext cx="197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حداقل دو نفر از مأمورین انتظامی را ضمن صدور ابلاغ در معیت اعضای شعبه به محل شعبه­ی ثبت­نام و اخذ رأی اعزام ­نمایند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40A497-D5C0-7BF7-693C-3CFEDCFD9717}"/>
              </a:ext>
            </a:extLst>
          </p:cNvPr>
          <p:cNvSpPr txBox="1"/>
          <p:nvPr/>
        </p:nvSpPr>
        <p:spPr>
          <a:xfrm>
            <a:off x="3854013" y="4146554"/>
            <a:ext cx="141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مأمورین انتظامی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E0447C3-EC2E-B9E0-24F1-7B28EA245AC4}"/>
              </a:ext>
            </a:extLst>
          </p:cNvPr>
          <p:cNvSpPr/>
          <p:nvPr/>
        </p:nvSpPr>
        <p:spPr>
          <a:xfrm>
            <a:off x="3280187" y="3031680"/>
            <a:ext cx="266222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a-I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عواملی که حضورشان به صورت ثابت در شعبه الزامی است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4961457" y="-2844475"/>
            <a:ext cx="483276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cs typeface="B Zar" panose="00000400000000000000" pitchFamily="2" charset="-78"/>
            </a:endParaRPr>
          </a:p>
        </p:txBody>
      </p:sp>
      <p:sp>
        <p:nvSpPr>
          <p:cNvPr id="45" name="AutoShape 92"/>
          <p:cNvSpPr>
            <a:spLocks noChangeAspect="1" noChangeArrowheads="1"/>
          </p:cNvSpPr>
          <p:nvPr/>
        </p:nvSpPr>
        <p:spPr bwMode="auto">
          <a:xfrm rot="5400000">
            <a:off x="8303652" y="129396"/>
            <a:ext cx="586668" cy="5611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 flipH="1">
            <a:off x="2380877" y="251356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آشنایی با دست اندرکاران شعب اخذ رأی</a:t>
            </a:r>
            <a:endParaRPr lang="ko-KR" altLang="en-US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48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DE6675-2BA1-C839-C7EA-5AF8EC5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657" y="2488803"/>
            <a:ext cx="4930379" cy="2012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miter lim="800000"/>
            <a:headEnd/>
            <a:tailEnd/>
          </a:ln>
          <a:effectLst>
            <a:outerShdw blurRad="254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39CB2BD0-8B1D-7D23-92E8-5418AC0B0FBB}"/>
              </a:ext>
            </a:extLst>
          </p:cNvPr>
          <p:cNvSpPr>
            <a:spLocks/>
          </p:cNvSpPr>
          <p:nvPr/>
        </p:nvSpPr>
        <p:spPr bwMode="auto">
          <a:xfrm>
            <a:off x="3219450" y="866775"/>
            <a:ext cx="2702719" cy="1562100"/>
          </a:xfrm>
          <a:custGeom>
            <a:avLst/>
            <a:gdLst>
              <a:gd name="T0" fmla="*/ 0 w 2270"/>
              <a:gd name="T1" fmla="*/ 0 h 1312"/>
              <a:gd name="T2" fmla="*/ 2270 w 2270"/>
              <a:gd name="T3" fmla="*/ 0 h 1312"/>
              <a:gd name="T4" fmla="*/ 1694 w 2270"/>
              <a:gd name="T5" fmla="*/ 1312 h 1312"/>
              <a:gd name="T6" fmla="*/ 573 w 2270"/>
              <a:gd name="T7" fmla="*/ 1312 h 1312"/>
              <a:gd name="T8" fmla="*/ 0 w 2270"/>
              <a:gd name="T9" fmla="*/ 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0" h="1312">
                <a:moveTo>
                  <a:pt x="0" y="0"/>
                </a:moveTo>
                <a:lnTo>
                  <a:pt x="2270" y="0"/>
                </a:lnTo>
                <a:lnTo>
                  <a:pt x="1694" y="1312"/>
                </a:lnTo>
                <a:lnTo>
                  <a:pt x="573" y="1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Zar" panose="00000400000000000000" pitchFamily="2" charset="-78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xmlns="" id="{2DA87E60-FB1A-4DD7-B6C2-3AD618A9DEEB}"/>
              </a:ext>
            </a:extLst>
          </p:cNvPr>
          <p:cNvSpPr>
            <a:spLocks/>
          </p:cNvSpPr>
          <p:nvPr/>
        </p:nvSpPr>
        <p:spPr bwMode="auto">
          <a:xfrm>
            <a:off x="3901082" y="2426494"/>
            <a:ext cx="1339454" cy="773906"/>
          </a:xfrm>
          <a:custGeom>
            <a:avLst/>
            <a:gdLst>
              <a:gd name="T0" fmla="*/ 0 w 1125"/>
              <a:gd name="T1" fmla="*/ 0 h 403"/>
              <a:gd name="T2" fmla="*/ 1125 w 1125"/>
              <a:gd name="T3" fmla="*/ 0 h 403"/>
              <a:gd name="T4" fmla="*/ 1125 w 1125"/>
              <a:gd name="T5" fmla="*/ 294 h 403"/>
              <a:gd name="T6" fmla="*/ 564 w 1125"/>
              <a:gd name="T7" fmla="*/ 403 h 403"/>
              <a:gd name="T8" fmla="*/ 0 w 1125"/>
              <a:gd name="T9" fmla="*/ 287 h 403"/>
              <a:gd name="T10" fmla="*/ 0 w 1125"/>
              <a:gd name="T11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5" h="403">
                <a:moveTo>
                  <a:pt x="0" y="0"/>
                </a:moveTo>
                <a:lnTo>
                  <a:pt x="1125" y="0"/>
                </a:lnTo>
                <a:lnTo>
                  <a:pt x="1125" y="294"/>
                </a:lnTo>
                <a:lnTo>
                  <a:pt x="564" y="403"/>
                </a:lnTo>
                <a:lnTo>
                  <a:pt x="0" y="2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38100" dist="381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68580" tIns="13716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FBABD073-16CC-1CDB-92C5-8544B78AA189}"/>
              </a:ext>
            </a:extLst>
          </p:cNvPr>
          <p:cNvSpPr>
            <a:spLocks/>
          </p:cNvSpPr>
          <p:nvPr/>
        </p:nvSpPr>
        <p:spPr bwMode="auto">
          <a:xfrm>
            <a:off x="7041356" y="2126457"/>
            <a:ext cx="2110979" cy="2616994"/>
          </a:xfrm>
          <a:custGeom>
            <a:avLst/>
            <a:gdLst>
              <a:gd name="T0" fmla="*/ 1773 w 1773"/>
              <a:gd name="T1" fmla="*/ 0 h 2198"/>
              <a:gd name="T2" fmla="*/ 1773 w 1773"/>
              <a:gd name="T3" fmla="*/ 2198 h 2198"/>
              <a:gd name="T4" fmla="*/ 0 w 1773"/>
              <a:gd name="T5" fmla="*/ 1723 h 2198"/>
              <a:gd name="T6" fmla="*/ 0 w 1773"/>
              <a:gd name="T7" fmla="*/ 474 h 2198"/>
              <a:gd name="T8" fmla="*/ 1773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1773" y="0"/>
                </a:moveTo>
                <a:lnTo>
                  <a:pt x="1773" y="2198"/>
                </a:lnTo>
                <a:lnTo>
                  <a:pt x="0" y="1723"/>
                </a:lnTo>
                <a:lnTo>
                  <a:pt x="0" y="474"/>
                </a:lnTo>
                <a:lnTo>
                  <a:pt x="1773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75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Zar" panose="00000400000000000000" pitchFamily="2" charset="-78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7659576F-1822-DD63-507B-695E5AEE7B85}"/>
              </a:ext>
            </a:extLst>
          </p:cNvPr>
          <p:cNvSpPr>
            <a:spLocks/>
          </p:cNvSpPr>
          <p:nvPr/>
        </p:nvSpPr>
        <p:spPr bwMode="auto">
          <a:xfrm>
            <a:off x="5942410" y="2691407"/>
            <a:ext cx="1098947" cy="1487091"/>
          </a:xfrm>
          <a:custGeom>
            <a:avLst/>
            <a:gdLst>
              <a:gd name="T0" fmla="*/ 158 w 592"/>
              <a:gd name="T1" fmla="*/ 0 h 1249"/>
              <a:gd name="T2" fmla="*/ 592 w 592"/>
              <a:gd name="T3" fmla="*/ 0 h 1249"/>
              <a:gd name="T4" fmla="*/ 592 w 592"/>
              <a:gd name="T5" fmla="*/ 1249 h 1249"/>
              <a:gd name="T6" fmla="*/ 170 w 592"/>
              <a:gd name="T7" fmla="*/ 1249 h 1249"/>
              <a:gd name="T8" fmla="*/ 0 w 592"/>
              <a:gd name="T9" fmla="*/ 624 h 1249"/>
              <a:gd name="T10" fmla="*/ 158 w 592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1249">
                <a:moveTo>
                  <a:pt x="158" y="0"/>
                </a:moveTo>
                <a:lnTo>
                  <a:pt x="592" y="0"/>
                </a:lnTo>
                <a:lnTo>
                  <a:pt x="592" y="1249"/>
                </a:lnTo>
                <a:lnTo>
                  <a:pt x="170" y="1249"/>
                </a:lnTo>
                <a:lnTo>
                  <a:pt x="0" y="624"/>
                </a:lnTo>
                <a:lnTo>
                  <a:pt x="158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4000"/>
              </a:prstClr>
            </a:outerShdw>
          </a:effectLst>
        </p:spPr>
        <p:txBody>
          <a:bodyPr vert="horz" wrap="square" lIns="205740" tIns="54864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D4F6DBBC-EC29-FAA8-F29D-F609A93B57BB}"/>
              </a:ext>
            </a:extLst>
          </p:cNvPr>
          <p:cNvSpPr>
            <a:spLocks/>
          </p:cNvSpPr>
          <p:nvPr/>
        </p:nvSpPr>
        <p:spPr bwMode="auto">
          <a:xfrm>
            <a:off x="2110978" y="2691407"/>
            <a:ext cx="1088231" cy="1487091"/>
          </a:xfrm>
          <a:custGeom>
            <a:avLst/>
            <a:gdLst>
              <a:gd name="T0" fmla="*/ 0 w 594"/>
              <a:gd name="T1" fmla="*/ 0 h 1249"/>
              <a:gd name="T2" fmla="*/ 434 w 594"/>
              <a:gd name="T3" fmla="*/ 0 h 1249"/>
              <a:gd name="T4" fmla="*/ 594 w 594"/>
              <a:gd name="T5" fmla="*/ 624 h 1249"/>
              <a:gd name="T6" fmla="*/ 424 w 594"/>
              <a:gd name="T7" fmla="*/ 1249 h 1249"/>
              <a:gd name="T8" fmla="*/ 0 w 594"/>
              <a:gd name="T9" fmla="*/ 1249 h 1249"/>
              <a:gd name="T10" fmla="*/ 0 w 594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1249">
                <a:moveTo>
                  <a:pt x="0" y="0"/>
                </a:moveTo>
                <a:lnTo>
                  <a:pt x="434" y="0"/>
                </a:lnTo>
                <a:lnTo>
                  <a:pt x="594" y="624"/>
                </a:lnTo>
                <a:lnTo>
                  <a:pt x="424" y="1249"/>
                </a:lnTo>
                <a:lnTo>
                  <a:pt x="0" y="12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38100" dist="38100" algn="l" rotWithShape="0">
              <a:prstClr val="black">
                <a:alpha val="14000"/>
              </a:prstClr>
            </a:outerShdw>
          </a:effectLst>
        </p:spPr>
        <p:txBody>
          <a:bodyPr vert="horz" wrap="square" lIns="68580" tIns="548640" rIns="20574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DAA7EC6E-5271-2673-EAE8-9D451FCAB45D}"/>
              </a:ext>
            </a:extLst>
          </p:cNvPr>
          <p:cNvSpPr>
            <a:spLocks/>
          </p:cNvSpPr>
          <p:nvPr/>
        </p:nvSpPr>
        <p:spPr bwMode="auto">
          <a:xfrm>
            <a:off x="0" y="2126457"/>
            <a:ext cx="2110979" cy="2616994"/>
          </a:xfrm>
          <a:custGeom>
            <a:avLst/>
            <a:gdLst>
              <a:gd name="T0" fmla="*/ 0 w 1773"/>
              <a:gd name="T1" fmla="*/ 0 h 2198"/>
              <a:gd name="T2" fmla="*/ 1773 w 1773"/>
              <a:gd name="T3" fmla="*/ 474 h 2198"/>
              <a:gd name="T4" fmla="*/ 1773 w 1773"/>
              <a:gd name="T5" fmla="*/ 1723 h 2198"/>
              <a:gd name="T6" fmla="*/ 0 w 1773"/>
              <a:gd name="T7" fmla="*/ 2198 h 2198"/>
              <a:gd name="T8" fmla="*/ 0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0" y="0"/>
                </a:moveTo>
                <a:lnTo>
                  <a:pt x="1773" y="474"/>
                </a:lnTo>
                <a:lnTo>
                  <a:pt x="1773" y="1723"/>
                </a:lnTo>
                <a:lnTo>
                  <a:pt x="0" y="21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3">
                  <a:lumMod val="75000"/>
                </a:schemeClr>
              </a:gs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Zar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612F29-2C63-CD3D-4DAA-8A15FF5578AA}"/>
              </a:ext>
            </a:extLst>
          </p:cNvPr>
          <p:cNvSpPr txBox="1"/>
          <p:nvPr/>
        </p:nvSpPr>
        <p:spPr>
          <a:xfrm>
            <a:off x="3688134" y="1226074"/>
            <a:ext cx="176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یک نفر از سوی وزارت کشور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729821-54A2-5240-9805-845101B41B6D}"/>
              </a:ext>
            </a:extLst>
          </p:cNvPr>
          <p:cNvSpPr txBox="1"/>
          <p:nvPr/>
        </p:nvSpPr>
        <p:spPr>
          <a:xfrm>
            <a:off x="3811449" y="2488803"/>
            <a:ext cx="141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بازرس وزارت کشور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661F509-09DD-DBFF-1645-07B89EDF4B65}"/>
              </a:ext>
            </a:extLst>
          </p:cNvPr>
          <p:cNvSpPr txBox="1"/>
          <p:nvPr/>
        </p:nvSpPr>
        <p:spPr>
          <a:xfrm>
            <a:off x="7506105" y="2594372"/>
            <a:ext cx="153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شخص یا اشخاصی كه از طرف نامزد یا مسئول ستاد تبلیغات هر یک از نامزدها در </a:t>
            </a:r>
            <a:r>
              <a:rPr lang="fa-IR" sz="1600" dirty="0" smtClean="0">
                <a:cs typeface="B Zar" panose="00000400000000000000" pitchFamily="2" charset="-78"/>
              </a:rPr>
              <a:t>شهرستان معرفی می شوند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40745D-BB1A-2EF0-71F8-C4770092F23D}"/>
              </a:ext>
            </a:extLst>
          </p:cNvPr>
          <p:cNvSpPr txBox="1"/>
          <p:nvPr/>
        </p:nvSpPr>
        <p:spPr>
          <a:xfrm>
            <a:off x="5958900" y="3111786"/>
            <a:ext cx="113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نمایندگان نامزدها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2D5074D-69B8-B5AE-AC27-5A489D9EB4FC}"/>
              </a:ext>
            </a:extLst>
          </p:cNvPr>
          <p:cNvSpPr txBox="1"/>
          <p:nvPr/>
        </p:nvSpPr>
        <p:spPr>
          <a:xfrm>
            <a:off x="197439" y="2609450"/>
            <a:ext cx="174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معرفی شده از سوی فرماندار یا بخشدار </a:t>
            </a:r>
            <a:r>
              <a:rPr lang="fa-IR" sz="1600" dirty="0" smtClean="0">
                <a:cs typeface="B Zar" panose="00000400000000000000" pitchFamily="2" charset="-78"/>
              </a:rPr>
              <a:t>به </a:t>
            </a:r>
            <a:r>
              <a:rPr lang="fa-IR" sz="1600" dirty="0">
                <a:cs typeface="B Zar" panose="00000400000000000000" pitchFamily="2" charset="-78"/>
              </a:rPr>
              <a:t>منظور رفع اشکالات احتمالی  دستگاه الکترونیکی اخذ رای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0F1FFE-4655-C515-409A-13A54E0CBBDD}"/>
              </a:ext>
            </a:extLst>
          </p:cNvPr>
          <p:cNvSpPr txBox="1"/>
          <p:nvPr/>
        </p:nvSpPr>
        <p:spPr>
          <a:xfrm>
            <a:off x="1907897" y="2963193"/>
            <a:ext cx="141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کارشناسان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ctr" rtl="1"/>
            <a:r>
              <a:rPr lang="fa-IR" b="1" dirty="0" smtClean="0">
                <a:cs typeface="B Zar" panose="00000400000000000000" pitchFamily="2" charset="-78"/>
              </a:rPr>
              <a:t>فنی </a:t>
            </a:r>
            <a:r>
              <a:rPr lang="fa-IR" b="1" dirty="0">
                <a:cs typeface="B Zar" panose="00000400000000000000" pitchFamily="2" charset="-78"/>
              </a:rPr>
              <a:t>الکترونیکی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E0447C3-EC2E-B9E0-24F1-7B28EA245AC4}"/>
              </a:ext>
            </a:extLst>
          </p:cNvPr>
          <p:cNvSpPr/>
          <p:nvPr/>
        </p:nvSpPr>
        <p:spPr>
          <a:xfrm>
            <a:off x="3268891" y="3265612"/>
            <a:ext cx="253674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a-I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سایر عواملی که می­توانند به صورت ثابت در شعبه حضور داشته باشند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4961457" y="-2844475"/>
            <a:ext cx="483276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Zar" panose="00000400000000000000" pitchFamily="2" charset="-78"/>
            </a:endParaRPr>
          </a:p>
        </p:txBody>
      </p:sp>
      <p:sp>
        <p:nvSpPr>
          <p:cNvPr id="45" name="AutoShape 92"/>
          <p:cNvSpPr>
            <a:spLocks noChangeAspect="1" noChangeArrowheads="1"/>
          </p:cNvSpPr>
          <p:nvPr/>
        </p:nvSpPr>
        <p:spPr bwMode="auto">
          <a:xfrm rot="5400000">
            <a:off x="8303652" y="129396"/>
            <a:ext cx="586668" cy="5611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 flipH="1">
            <a:off x="2380877" y="251356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آشنایی با دست اندرکاران شعب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40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DE6675-2BA1-C839-C7EA-5AF8EC5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924" y="2618333"/>
            <a:ext cx="4930379" cy="2012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miter lim="800000"/>
            <a:headEnd/>
            <a:tailEnd/>
          </a:ln>
          <a:effectLst>
            <a:outerShdw blurRad="254000" sx="102000" sy="102000" algn="ctr" rotWithShape="0">
              <a:prstClr val="black">
                <a:alpha val="13000"/>
              </a:prstClr>
            </a:outerShdw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39CB2BD0-8B1D-7D23-92E8-5418AC0B0FBB}"/>
              </a:ext>
            </a:extLst>
          </p:cNvPr>
          <p:cNvSpPr>
            <a:spLocks/>
          </p:cNvSpPr>
          <p:nvPr/>
        </p:nvSpPr>
        <p:spPr bwMode="auto">
          <a:xfrm>
            <a:off x="3203848" y="727181"/>
            <a:ext cx="2988494" cy="1569958"/>
          </a:xfrm>
          <a:custGeom>
            <a:avLst/>
            <a:gdLst>
              <a:gd name="T0" fmla="*/ 0 w 2270"/>
              <a:gd name="T1" fmla="*/ 0 h 1312"/>
              <a:gd name="T2" fmla="*/ 2270 w 2270"/>
              <a:gd name="T3" fmla="*/ 0 h 1312"/>
              <a:gd name="T4" fmla="*/ 1694 w 2270"/>
              <a:gd name="T5" fmla="*/ 1312 h 1312"/>
              <a:gd name="T6" fmla="*/ 573 w 2270"/>
              <a:gd name="T7" fmla="*/ 1312 h 1312"/>
              <a:gd name="T8" fmla="*/ 0 w 2270"/>
              <a:gd name="T9" fmla="*/ 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0" h="1312">
                <a:moveTo>
                  <a:pt x="0" y="0"/>
                </a:moveTo>
                <a:lnTo>
                  <a:pt x="2270" y="0"/>
                </a:lnTo>
                <a:lnTo>
                  <a:pt x="1694" y="1312"/>
                </a:lnTo>
                <a:lnTo>
                  <a:pt x="573" y="1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xmlns="" id="{2DA87E60-FB1A-4DD7-B6C2-3AD618A9DEEB}"/>
              </a:ext>
            </a:extLst>
          </p:cNvPr>
          <p:cNvSpPr>
            <a:spLocks/>
          </p:cNvSpPr>
          <p:nvPr/>
        </p:nvSpPr>
        <p:spPr bwMode="auto">
          <a:xfrm>
            <a:off x="3964993" y="2286900"/>
            <a:ext cx="1471103" cy="759765"/>
          </a:xfrm>
          <a:custGeom>
            <a:avLst/>
            <a:gdLst>
              <a:gd name="T0" fmla="*/ 0 w 1125"/>
              <a:gd name="T1" fmla="*/ 0 h 403"/>
              <a:gd name="T2" fmla="*/ 1125 w 1125"/>
              <a:gd name="T3" fmla="*/ 0 h 403"/>
              <a:gd name="T4" fmla="*/ 1125 w 1125"/>
              <a:gd name="T5" fmla="*/ 294 h 403"/>
              <a:gd name="T6" fmla="*/ 564 w 1125"/>
              <a:gd name="T7" fmla="*/ 403 h 403"/>
              <a:gd name="T8" fmla="*/ 0 w 1125"/>
              <a:gd name="T9" fmla="*/ 287 h 403"/>
              <a:gd name="T10" fmla="*/ 0 w 1125"/>
              <a:gd name="T11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5" h="403">
                <a:moveTo>
                  <a:pt x="0" y="0"/>
                </a:moveTo>
                <a:lnTo>
                  <a:pt x="1125" y="0"/>
                </a:lnTo>
                <a:lnTo>
                  <a:pt x="1125" y="294"/>
                </a:lnTo>
                <a:lnTo>
                  <a:pt x="564" y="403"/>
                </a:lnTo>
                <a:lnTo>
                  <a:pt x="0" y="2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38100" dist="381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68580" tIns="13716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FBABD073-16CC-1CDB-92C5-8544B78AA189}"/>
              </a:ext>
            </a:extLst>
          </p:cNvPr>
          <p:cNvSpPr>
            <a:spLocks/>
          </p:cNvSpPr>
          <p:nvPr/>
        </p:nvSpPr>
        <p:spPr bwMode="auto">
          <a:xfrm>
            <a:off x="7041356" y="2126457"/>
            <a:ext cx="2110979" cy="2616994"/>
          </a:xfrm>
          <a:custGeom>
            <a:avLst/>
            <a:gdLst>
              <a:gd name="T0" fmla="*/ 1773 w 1773"/>
              <a:gd name="T1" fmla="*/ 0 h 2198"/>
              <a:gd name="T2" fmla="*/ 1773 w 1773"/>
              <a:gd name="T3" fmla="*/ 2198 h 2198"/>
              <a:gd name="T4" fmla="*/ 0 w 1773"/>
              <a:gd name="T5" fmla="*/ 1723 h 2198"/>
              <a:gd name="T6" fmla="*/ 0 w 1773"/>
              <a:gd name="T7" fmla="*/ 474 h 2198"/>
              <a:gd name="T8" fmla="*/ 1773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1773" y="0"/>
                </a:moveTo>
                <a:lnTo>
                  <a:pt x="1773" y="2198"/>
                </a:lnTo>
                <a:lnTo>
                  <a:pt x="0" y="1723"/>
                </a:lnTo>
                <a:lnTo>
                  <a:pt x="0" y="474"/>
                </a:lnTo>
                <a:lnTo>
                  <a:pt x="1773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75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7659576F-1822-DD63-507B-695E5AEE7B85}"/>
              </a:ext>
            </a:extLst>
          </p:cNvPr>
          <p:cNvSpPr>
            <a:spLocks/>
          </p:cNvSpPr>
          <p:nvPr/>
        </p:nvSpPr>
        <p:spPr bwMode="auto">
          <a:xfrm>
            <a:off x="5942410" y="2691407"/>
            <a:ext cx="1098947" cy="1487091"/>
          </a:xfrm>
          <a:custGeom>
            <a:avLst/>
            <a:gdLst>
              <a:gd name="T0" fmla="*/ 158 w 592"/>
              <a:gd name="T1" fmla="*/ 0 h 1249"/>
              <a:gd name="T2" fmla="*/ 592 w 592"/>
              <a:gd name="T3" fmla="*/ 0 h 1249"/>
              <a:gd name="T4" fmla="*/ 592 w 592"/>
              <a:gd name="T5" fmla="*/ 1249 h 1249"/>
              <a:gd name="T6" fmla="*/ 170 w 592"/>
              <a:gd name="T7" fmla="*/ 1249 h 1249"/>
              <a:gd name="T8" fmla="*/ 0 w 592"/>
              <a:gd name="T9" fmla="*/ 624 h 1249"/>
              <a:gd name="T10" fmla="*/ 158 w 592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1249">
                <a:moveTo>
                  <a:pt x="158" y="0"/>
                </a:moveTo>
                <a:lnTo>
                  <a:pt x="592" y="0"/>
                </a:lnTo>
                <a:lnTo>
                  <a:pt x="592" y="1249"/>
                </a:lnTo>
                <a:lnTo>
                  <a:pt x="170" y="1249"/>
                </a:lnTo>
                <a:lnTo>
                  <a:pt x="0" y="624"/>
                </a:lnTo>
                <a:lnTo>
                  <a:pt x="158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4000"/>
              </a:prstClr>
            </a:outerShdw>
          </a:effectLst>
        </p:spPr>
        <p:txBody>
          <a:bodyPr vert="horz" wrap="square" lIns="205740" tIns="54864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D4F6DBBC-EC29-FAA8-F29D-F609A93B57BB}"/>
              </a:ext>
            </a:extLst>
          </p:cNvPr>
          <p:cNvSpPr>
            <a:spLocks/>
          </p:cNvSpPr>
          <p:nvPr/>
        </p:nvSpPr>
        <p:spPr bwMode="auto">
          <a:xfrm>
            <a:off x="2110978" y="2691407"/>
            <a:ext cx="1088231" cy="1487091"/>
          </a:xfrm>
          <a:custGeom>
            <a:avLst/>
            <a:gdLst>
              <a:gd name="T0" fmla="*/ 0 w 594"/>
              <a:gd name="T1" fmla="*/ 0 h 1249"/>
              <a:gd name="T2" fmla="*/ 434 w 594"/>
              <a:gd name="T3" fmla="*/ 0 h 1249"/>
              <a:gd name="T4" fmla="*/ 594 w 594"/>
              <a:gd name="T5" fmla="*/ 624 h 1249"/>
              <a:gd name="T6" fmla="*/ 424 w 594"/>
              <a:gd name="T7" fmla="*/ 1249 h 1249"/>
              <a:gd name="T8" fmla="*/ 0 w 594"/>
              <a:gd name="T9" fmla="*/ 1249 h 1249"/>
              <a:gd name="T10" fmla="*/ 0 w 594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1249">
                <a:moveTo>
                  <a:pt x="0" y="0"/>
                </a:moveTo>
                <a:lnTo>
                  <a:pt x="434" y="0"/>
                </a:lnTo>
                <a:lnTo>
                  <a:pt x="594" y="624"/>
                </a:lnTo>
                <a:lnTo>
                  <a:pt x="424" y="1249"/>
                </a:lnTo>
                <a:lnTo>
                  <a:pt x="0" y="12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38100" dist="38100" algn="l" rotWithShape="0">
              <a:prstClr val="black">
                <a:alpha val="14000"/>
              </a:prstClr>
            </a:outerShdw>
          </a:effectLst>
        </p:spPr>
        <p:txBody>
          <a:bodyPr vert="horz" wrap="square" lIns="68580" tIns="548640" rIns="20574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DAA7EC6E-5271-2673-EAE8-9D451FCAB45D}"/>
              </a:ext>
            </a:extLst>
          </p:cNvPr>
          <p:cNvSpPr>
            <a:spLocks/>
          </p:cNvSpPr>
          <p:nvPr/>
        </p:nvSpPr>
        <p:spPr bwMode="auto">
          <a:xfrm>
            <a:off x="0" y="2126457"/>
            <a:ext cx="2110979" cy="2616994"/>
          </a:xfrm>
          <a:custGeom>
            <a:avLst/>
            <a:gdLst>
              <a:gd name="T0" fmla="*/ 0 w 1773"/>
              <a:gd name="T1" fmla="*/ 0 h 2198"/>
              <a:gd name="T2" fmla="*/ 1773 w 1773"/>
              <a:gd name="T3" fmla="*/ 474 h 2198"/>
              <a:gd name="T4" fmla="*/ 1773 w 1773"/>
              <a:gd name="T5" fmla="*/ 1723 h 2198"/>
              <a:gd name="T6" fmla="*/ 0 w 1773"/>
              <a:gd name="T7" fmla="*/ 2198 h 2198"/>
              <a:gd name="T8" fmla="*/ 0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0" y="0"/>
                </a:moveTo>
                <a:lnTo>
                  <a:pt x="1773" y="474"/>
                </a:lnTo>
                <a:lnTo>
                  <a:pt x="1773" y="1723"/>
                </a:lnTo>
                <a:lnTo>
                  <a:pt x="0" y="21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3">
                  <a:lumMod val="75000"/>
                </a:schemeClr>
              </a:gs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612F29-2C63-CD3D-4DAA-8A15FF5578AA}"/>
              </a:ext>
            </a:extLst>
          </p:cNvPr>
          <p:cNvSpPr txBox="1"/>
          <p:nvPr/>
        </p:nvSpPr>
        <p:spPr>
          <a:xfrm>
            <a:off x="3819915" y="907989"/>
            <a:ext cx="1696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cs typeface="B Zar" panose="00000400000000000000" pitchFamily="2" charset="-78"/>
              </a:rPr>
              <a:t>فرماندار </a:t>
            </a:r>
            <a:r>
              <a:rPr lang="fa-IR" sz="1600" dirty="0">
                <a:cs typeface="B Zar" panose="00000400000000000000" pitchFamily="2" charset="-78"/>
              </a:rPr>
              <a:t>یا بخشدار، نماینده حقوقی دادگستری، رئیس ثبت­احوال و 8 نفر معتمد </a:t>
            </a:r>
            <a:r>
              <a:rPr lang="fa-IR" sz="1600" dirty="0" smtClean="0">
                <a:cs typeface="B Zar" panose="00000400000000000000" pitchFamily="2" charset="-78"/>
              </a:rPr>
              <a:t>شهرستان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729821-54A2-5240-9805-845101B41B6D}"/>
              </a:ext>
            </a:extLst>
          </p:cNvPr>
          <p:cNvSpPr txBox="1"/>
          <p:nvPr/>
        </p:nvSpPr>
        <p:spPr>
          <a:xfrm>
            <a:off x="3819915" y="2278080"/>
            <a:ext cx="161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اعضای هیأت­های اجرایی و </a:t>
            </a:r>
            <a:r>
              <a:rPr lang="fa-IR" b="1" dirty="0" smtClean="0">
                <a:cs typeface="B Zar" panose="00000400000000000000" pitchFamily="2" charset="-78"/>
              </a:rPr>
              <a:t>نظارت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661F509-09DD-DBFF-1645-07B89EDF4B65}"/>
              </a:ext>
            </a:extLst>
          </p:cNvPr>
          <p:cNvSpPr txBox="1"/>
          <p:nvPr/>
        </p:nvSpPr>
        <p:spPr>
          <a:xfrm>
            <a:off x="7306106" y="2794258"/>
            <a:ext cx="172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هیأت­های بازرسی و نظارت در سطوح بخش، شهرستان، ‌استان و کشور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40745D-BB1A-2EF0-71F8-C4770092F23D}"/>
              </a:ext>
            </a:extLst>
          </p:cNvPr>
          <p:cNvSpPr txBox="1"/>
          <p:nvPr/>
        </p:nvSpPr>
        <p:spPr>
          <a:xfrm>
            <a:off x="5867262" y="2956022"/>
            <a:ext cx="141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هیأت­های بازرسی و نظارت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2D5074D-69B8-B5AE-AC27-5A489D9EB4FC}"/>
              </a:ext>
            </a:extLst>
          </p:cNvPr>
          <p:cNvSpPr txBox="1"/>
          <p:nvPr/>
        </p:nvSpPr>
        <p:spPr>
          <a:xfrm>
            <a:off x="234557" y="2924411"/>
            <a:ext cx="153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cs typeface="B Zar" panose="00000400000000000000" pitchFamily="2" charset="-78"/>
              </a:rPr>
              <a:t>حضور خبرنگاران، فیلمبرداران، عکاسان، اصحاب رسانه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0F1FFE-4655-C515-409A-13A54E0CBBDD}"/>
              </a:ext>
            </a:extLst>
          </p:cNvPr>
          <p:cNvSpPr txBox="1"/>
          <p:nvPr/>
        </p:nvSpPr>
        <p:spPr>
          <a:xfrm>
            <a:off x="1917644" y="3001787"/>
            <a:ext cx="141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b="1" dirty="0">
                <a:cs typeface="B Zar" panose="00000400000000000000" pitchFamily="2" charset="-78"/>
              </a:rPr>
              <a:t>خبرنگاران و اصحاب رسانه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E0447C3-EC2E-B9E0-24F1-7B28EA245AC4}"/>
              </a:ext>
            </a:extLst>
          </p:cNvPr>
          <p:cNvSpPr/>
          <p:nvPr/>
        </p:nvSpPr>
        <p:spPr>
          <a:xfrm>
            <a:off x="3374818" y="3218976"/>
            <a:ext cx="24471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a-IR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افرادی که </a:t>
            </a:r>
            <a:r>
              <a:rPr lang="fa-I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می­توانند </a:t>
            </a:r>
            <a:r>
              <a:rPr lang="fa-IR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به </a:t>
            </a:r>
            <a:r>
              <a:rPr lang="fa-IR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شعبه مراجعه نمایند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A755F9F-58B8-1FD5-627F-652755AC24BC}"/>
              </a:ext>
            </a:extLst>
          </p:cNvPr>
          <p:cNvGrpSpPr/>
          <p:nvPr/>
        </p:nvGrpSpPr>
        <p:grpSpPr>
          <a:xfrm>
            <a:off x="3130834" y="4024609"/>
            <a:ext cx="2976562" cy="2262100"/>
            <a:chOff x="4110038" y="3841867"/>
            <a:chExt cx="3968749" cy="3016133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562995FA-BF6F-379F-F5DA-12D50359E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775200"/>
              <a:ext cx="3968749" cy="2082800"/>
            </a:xfrm>
            <a:custGeom>
              <a:avLst/>
              <a:gdLst>
                <a:gd name="T0" fmla="*/ 573 w 2270"/>
                <a:gd name="T1" fmla="*/ 0 h 1312"/>
                <a:gd name="T2" fmla="*/ 1694 w 2270"/>
                <a:gd name="T3" fmla="*/ 0 h 1312"/>
                <a:gd name="T4" fmla="*/ 2270 w 2270"/>
                <a:gd name="T5" fmla="*/ 1312 h 1312"/>
                <a:gd name="T6" fmla="*/ 0 w 2270"/>
                <a:gd name="T7" fmla="*/ 1312 h 1312"/>
                <a:gd name="T8" fmla="*/ 573 w 2270"/>
                <a:gd name="T9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0" h="1312">
                  <a:moveTo>
                    <a:pt x="573" y="0"/>
                  </a:moveTo>
                  <a:lnTo>
                    <a:pt x="1694" y="0"/>
                  </a:lnTo>
                  <a:lnTo>
                    <a:pt x="2270" y="1312"/>
                  </a:lnTo>
                  <a:lnTo>
                    <a:pt x="0" y="1312"/>
                  </a:lnTo>
                  <a:lnTo>
                    <a:pt x="57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79000">
                  <a:schemeClr val="accent2"/>
                </a:gs>
                <a:gs pos="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8D550616-74B2-0A6D-1B34-0BAFCA0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966" y="3841867"/>
              <a:ext cx="1966892" cy="936509"/>
            </a:xfrm>
            <a:custGeom>
              <a:avLst/>
              <a:gdLst>
                <a:gd name="T0" fmla="*/ 564 w 1125"/>
                <a:gd name="T1" fmla="*/ 0 h 403"/>
                <a:gd name="T2" fmla="*/ 1125 w 1125"/>
                <a:gd name="T3" fmla="*/ 110 h 403"/>
                <a:gd name="T4" fmla="*/ 1125 w 1125"/>
                <a:gd name="T5" fmla="*/ 403 h 403"/>
                <a:gd name="T6" fmla="*/ 0 w 1125"/>
                <a:gd name="T7" fmla="*/ 403 h 403"/>
                <a:gd name="T8" fmla="*/ 0 w 1125"/>
                <a:gd name="T9" fmla="*/ 117 h 403"/>
                <a:gd name="T10" fmla="*/ 564 w 1125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5" h="403">
                  <a:moveTo>
                    <a:pt x="564" y="0"/>
                  </a:moveTo>
                  <a:lnTo>
                    <a:pt x="1125" y="110"/>
                  </a:lnTo>
                  <a:lnTo>
                    <a:pt x="1125" y="403"/>
                  </a:lnTo>
                  <a:lnTo>
                    <a:pt x="0" y="403"/>
                  </a:lnTo>
                  <a:lnTo>
                    <a:pt x="0" y="117"/>
                  </a:lnTo>
                  <a:lnTo>
                    <a:pt x="564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38100" dist="38100" dir="14820000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27432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40A497-D5C0-7BF7-693C-3CFEDCFD9717}"/>
              </a:ext>
            </a:extLst>
          </p:cNvPr>
          <p:cNvSpPr txBox="1"/>
          <p:nvPr/>
        </p:nvSpPr>
        <p:spPr>
          <a:xfrm>
            <a:off x="3920890" y="4241348"/>
            <a:ext cx="141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رأی­دهندگان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87083C4-7BF0-17E0-E570-AFEDDE4B0B6E}"/>
              </a:ext>
            </a:extLst>
          </p:cNvPr>
          <p:cNvSpPr txBox="1"/>
          <p:nvPr/>
        </p:nvSpPr>
        <p:spPr>
          <a:xfrm>
            <a:off x="3504063" y="5110219"/>
            <a:ext cx="218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cs typeface="B Zar" panose="00000400000000000000" pitchFamily="2" charset="-78"/>
              </a:rPr>
              <a:t>با </a:t>
            </a:r>
            <a:r>
              <a:rPr lang="fa-IR" sz="1600" dirty="0">
                <a:cs typeface="B Zar" panose="00000400000000000000" pitchFamily="2" charset="-78"/>
              </a:rPr>
              <a:t>رعایت نظم و آرامش در شعبه حضور یافته و بعد از ثبت­نام، رأی خود را به صندوق انداخته و از شعبه خارج </a:t>
            </a:r>
            <a:r>
              <a:rPr lang="fa-IR" sz="1600" dirty="0" smtClean="0">
                <a:cs typeface="B Zar" panose="00000400000000000000" pitchFamily="2" charset="-78"/>
              </a:rPr>
              <a:t>شوند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7" name="Round Same Side Corner Rectangle 46"/>
          <p:cNvSpPr/>
          <p:nvPr/>
        </p:nvSpPr>
        <p:spPr>
          <a:xfrm rot="16200000" flipH="1">
            <a:off x="4961457" y="-2844475"/>
            <a:ext cx="483276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8" name="AutoShape 92"/>
          <p:cNvSpPr>
            <a:spLocks noChangeAspect="1" noChangeArrowheads="1"/>
          </p:cNvSpPr>
          <p:nvPr/>
        </p:nvSpPr>
        <p:spPr bwMode="auto">
          <a:xfrm rot="5400000">
            <a:off x="8303652" y="129396"/>
            <a:ext cx="586668" cy="5611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 flipH="1">
            <a:off x="2380877" y="251356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آشنایی با دست اندرکاران شعب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43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/>
          <p:cNvSpPr>
            <a:spLocks/>
          </p:cNvSpPr>
          <p:nvPr/>
        </p:nvSpPr>
        <p:spPr bwMode="auto">
          <a:xfrm>
            <a:off x="751212" y="942011"/>
            <a:ext cx="7839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rtl="1">
              <a:lnSpc>
                <a:spcPct val="70000"/>
              </a:lnSpc>
            </a:pPr>
            <a:r>
              <a:rPr lang="fa-IR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وظایف عوامل شعبه – 24 ساعت قبل از شروع اخذ رأي </a:t>
            </a:r>
            <a:endParaRPr lang="en-US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habnam" panose="020B0603030804020204" pitchFamily="34" charset="-78"/>
              <a:ea typeface="Montserrat-Bold" charset="0"/>
              <a:cs typeface="B Zar" panose="00000400000000000000" pitchFamily="2" charset="-78"/>
              <a:sym typeface="Montserrat-Bold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22724" y="2348494"/>
            <a:ext cx="2589005" cy="2495643"/>
            <a:chOff x="7620000" y="3441700"/>
            <a:chExt cx="9156700" cy="8826500"/>
          </a:xfrm>
        </p:grpSpPr>
        <p:sp>
          <p:nvSpPr>
            <p:cNvPr id="34" name="Line 1"/>
            <p:cNvSpPr>
              <a:spLocks noChangeShapeType="1"/>
            </p:cNvSpPr>
            <p:nvPr/>
          </p:nvSpPr>
          <p:spPr bwMode="auto">
            <a:xfrm>
              <a:off x="9672638" y="5329238"/>
              <a:ext cx="5157787" cy="5157787"/>
            </a:xfrm>
            <a:prstGeom prst="line">
              <a:avLst/>
            </a:prstGeom>
            <a:noFill/>
            <a:ln w="444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H="1">
              <a:off x="9677400" y="5334000"/>
              <a:ext cx="5156200" cy="5156200"/>
            </a:xfrm>
            <a:prstGeom prst="line">
              <a:avLst/>
            </a:prstGeom>
            <a:noFill/>
            <a:ln w="444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12192000" y="4265613"/>
              <a:ext cx="50800" cy="7292975"/>
            </a:xfrm>
            <a:prstGeom prst="line">
              <a:avLst/>
            </a:prstGeom>
            <a:noFill/>
            <a:ln w="444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 rot="10800000">
              <a:off x="8534400" y="7831138"/>
              <a:ext cx="7292975" cy="61912"/>
            </a:xfrm>
            <a:prstGeom prst="line">
              <a:avLst/>
            </a:prstGeom>
            <a:noFill/>
            <a:ln w="444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38" name="Oval 5"/>
            <p:cNvSpPr>
              <a:spLocks/>
            </p:cNvSpPr>
            <p:nvPr/>
          </p:nvSpPr>
          <p:spPr bwMode="auto">
            <a:xfrm>
              <a:off x="8851900" y="44323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39" name="Oval 6"/>
            <p:cNvSpPr>
              <a:spLocks/>
            </p:cNvSpPr>
            <p:nvPr/>
          </p:nvSpPr>
          <p:spPr bwMode="auto">
            <a:xfrm>
              <a:off x="7620000" y="67945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0" name="Oval 7"/>
            <p:cNvSpPr>
              <a:spLocks/>
            </p:cNvSpPr>
            <p:nvPr/>
          </p:nvSpPr>
          <p:spPr bwMode="auto">
            <a:xfrm>
              <a:off x="8851900" y="91567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1" name="Oval 8"/>
            <p:cNvSpPr>
              <a:spLocks/>
            </p:cNvSpPr>
            <p:nvPr/>
          </p:nvSpPr>
          <p:spPr bwMode="auto">
            <a:xfrm flipH="1">
              <a:off x="13589000" y="44323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2" name="Oval 9"/>
            <p:cNvSpPr>
              <a:spLocks/>
            </p:cNvSpPr>
            <p:nvPr/>
          </p:nvSpPr>
          <p:spPr bwMode="auto">
            <a:xfrm flipH="1">
              <a:off x="14820900" y="67945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3" name="Oval 10"/>
            <p:cNvSpPr>
              <a:spLocks/>
            </p:cNvSpPr>
            <p:nvPr/>
          </p:nvSpPr>
          <p:spPr bwMode="auto">
            <a:xfrm flipH="1">
              <a:off x="13589000" y="91567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4" name="Oval 11"/>
            <p:cNvSpPr>
              <a:spLocks/>
            </p:cNvSpPr>
            <p:nvPr/>
          </p:nvSpPr>
          <p:spPr bwMode="auto">
            <a:xfrm flipH="1">
              <a:off x="11163300" y="3441700"/>
              <a:ext cx="1955799" cy="1955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  <p:sp>
          <p:nvSpPr>
            <p:cNvPr id="45" name="Oval 12"/>
            <p:cNvSpPr>
              <a:spLocks/>
            </p:cNvSpPr>
            <p:nvPr/>
          </p:nvSpPr>
          <p:spPr bwMode="auto">
            <a:xfrm flipH="1">
              <a:off x="11264900" y="10312400"/>
              <a:ext cx="1955800" cy="195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9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83318" y="3167173"/>
            <a:ext cx="777365" cy="896276"/>
            <a:chOff x="10828338" y="6254750"/>
            <a:chExt cx="2781300" cy="3206750"/>
          </a:xfrm>
        </p:grpSpPr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10828338" y="6254750"/>
              <a:ext cx="2781300" cy="320675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5400 h 21600"/>
                <a:gd name="T4" fmla="*/ 21600 w 21600"/>
                <a:gd name="T5" fmla="*/ 16200 h 21600"/>
                <a:gd name="T6" fmla="*/ 10800 w 21600"/>
                <a:gd name="T7" fmla="*/ 21600 h 21600"/>
                <a:gd name="T8" fmla="*/ 0 w 21600"/>
                <a:gd name="T9" fmla="*/ 16200 h 21600"/>
                <a:gd name="T10" fmla="*/ 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chemeClr val="accent6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 sz="1350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11385550" y="6880225"/>
              <a:ext cx="1638300" cy="1727200"/>
            </a:xfrm>
            <a:custGeom>
              <a:avLst/>
              <a:gdLst>
                <a:gd name="T0" fmla="*/ 10975 w 21600"/>
                <a:gd name="T1" fmla="*/ 314 h 21600"/>
                <a:gd name="T2" fmla="*/ 9118 w 21600"/>
                <a:gd name="T3" fmla="*/ 440 h 21600"/>
                <a:gd name="T4" fmla="*/ 7724 w 21600"/>
                <a:gd name="T5" fmla="*/ 943 h 21600"/>
                <a:gd name="T6" fmla="*/ 6862 w 21600"/>
                <a:gd name="T7" fmla="*/ 1194 h 21600"/>
                <a:gd name="T8" fmla="*/ 6994 w 21600"/>
                <a:gd name="T9" fmla="*/ 1822 h 21600"/>
                <a:gd name="T10" fmla="*/ 6265 w 21600"/>
                <a:gd name="T11" fmla="*/ 3268 h 21600"/>
                <a:gd name="T12" fmla="*/ 6065 w 21600"/>
                <a:gd name="T13" fmla="*/ 5404 h 21600"/>
                <a:gd name="T14" fmla="*/ 6065 w 21600"/>
                <a:gd name="T15" fmla="*/ 5970 h 21600"/>
                <a:gd name="T16" fmla="*/ 5667 w 21600"/>
                <a:gd name="T17" fmla="*/ 6171 h 21600"/>
                <a:gd name="T18" fmla="*/ 5667 w 21600"/>
                <a:gd name="T19" fmla="*/ 6849 h 21600"/>
                <a:gd name="T20" fmla="*/ 6535 w 21600"/>
                <a:gd name="T21" fmla="*/ 8288 h 21600"/>
                <a:gd name="T22" fmla="*/ 6547 w 21600"/>
                <a:gd name="T23" fmla="*/ 8288 h 21600"/>
                <a:gd name="T24" fmla="*/ 6994 w 21600"/>
                <a:gd name="T25" fmla="*/ 8295 h 21600"/>
                <a:gd name="T26" fmla="*/ 7260 w 21600"/>
                <a:gd name="T27" fmla="*/ 9300 h 21600"/>
                <a:gd name="T28" fmla="*/ 8255 w 21600"/>
                <a:gd name="T29" fmla="*/ 10934 h 21600"/>
                <a:gd name="T30" fmla="*/ 8189 w 21600"/>
                <a:gd name="T31" fmla="*/ 12065 h 21600"/>
                <a:gd name="T32" fmla="*/ 7260 w 21600"/>
                <a:gd name="T33" fmla="*/ 12630 h 21600"/>
                <a:gd name="T34" fmla="*/ 3809 w 21600"/>
                <a:gd name="T35" fmla="*/ 13510 h 21600"/>
                <a:gd name="T36" fmla="*/ 1089 w 21600"/>
                <a:gd name="T37" fmla="*/ 14830 h 21600"/>
                <a:gd name="T38" fmla="*/ 558 w 21600"/>
                <a:gd name="T39" fmla="*/ 17280 h 21600"/>
                <a:gd name="T40" fmla="*/ 0 w 21600"/>
                <a:gd name="T41" fmla="*/ 21600 h 21600"/>
                <a:gd name="T42" fmla="*/ 21600 w 21600"/>
                <a:gd name="T43" fmla="*/ 21561 h 21600"/>
                <a:gd name="T44" fmla="*/ 20862 w 21600"/>
                <a:gd name="T45" fmla="*/ 15835 h 21600"/>
                <a:gd name="T46" fmla="*/ 19468 w 21600"/>
                <a:gd name="T47" fmla="*/ 14139 h 21600"/>
                <a:gd name="T48" fmla="*/ 17810 w 21600"/>
                <a:gd name="T49" fmla="*/ 13322 h 21600"/>
                <a:gd name="T50" fmla="*/ 15952 w 21600"/>
                <a:gd name="T51" fmla="*/ 12945 h 21600"/>
                <a:gd name="T52" fmla="*/ 14359 w 21600"/>
                <a:gd name="T53" fmla="*/ 12693 h 21600"/>
                <a:gd name="T54" fmla="*/ 13431 w 21600"/>
                <a:gd name="T55" fmla="*/ 12128 h 21600"/>
                <a:gd name="T56" fmla="*/ 13431 w 21600"/>
                <a:gd name="T57" fmla="*/ 10934 h 21600"/>
                <a:gd name="T58" fmla="*/ 14227 w 21600"/>
                <a:gd name="T59" fmla="*/ 9237 h 21600"/>
                <a:gd name="T60" fmla="*/ 14625 w 21600"/>
                <a:gd name="T61" fmla="*/ 8106 h 21600"/>
                <a:gd name="T62" fmla="*/ 14993 w 21600"/>
                <a:gd name="T63" fmla="*/ 8093 h 21600"/>
                <a:gd name="T64" fmla="*/ 15770 w 21600"/>
                <a:gd name="T65" fmla="*/ 6587 h 21600"/>
                <a:gd name="T66" fmla="*/ 15771 w 21600"/>
                <a:gd name="T67" fmla="*/ 5950 h 21600"/>
                <a:gd name="T68" fmla="*/ 15288 w 21600"/>
                <a:gd name="T69" fmla="*/ 5530 h 21600"/>
                <a:gd name="T70" fmla="*/ 15222 w 21600"/>
                <a:gd name="T71" fmla="*/ 3519 h 21600"/>
                <a:gd name="T72" fmla="*/ 14492 w 21600"/>
                <a:gd name="T73" fmla="*/ 1697 h 21600"/>
                <a:gd name="T74" fmla="*/ 13298 w 21600"/>
                <a:gd name="T75" fmla="*/ 691 h 21600"/>
                <a:gd name="T76" fmla="*/ 12701 w 21600"/>
                <a:gd name="T77" fmla="*/ 0 h 21600"/>
                <a:gd name="T78" fmla="*/ 12435 w 21600"/>
                <a:gd name="T79" fmla="*/ 440 h 21600"/>
                <a:gd name="T80" fmla="*/ 10975 w 21600"/>
                <a:gd name="T81" fmla="*/ 314 h 21600"/>
                <a:gd name="T82" fmla="*/ 10975 w 21600"/>
                <a:gd name="T83" fmla="*/ 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00" h="21600">
                  <a:moveTo>
                    <a:pt x="10975" y="314"/>
                  </a:moveTo>
                  <a:cubicBezTo>
                    <a:pt x="10975" y="314"/>
                    <a:pt x="9582" y="251"/>
                    <a:pt x="9118" y="440"/>
                  </a:cubicBezTo>
                  <a:cubicBezTo>
                    <a:pt x="8653" y="628"/>
                    <a:pt x="7724" y="943"/>
                    <a:pt x="7724" y="943"/>
                  </a:cubicBezTo>
                  <a:lnTo>
                    <a:pt x="6862" y="1194"/>
                  </a:lnTo>
                  <a:lnTo>
                    <a:pt x="6994" y="1822"/>
                  </a:lnTo>
                  <a:cubicBezTo>
                    <a:pt x="6994" y="1822"/>
                    <a:pt x="6464" y="2639"/>
                    <a:pt x="6265" y="3268"/>
                  </a:cubicBezTo>
                  <a:cubicBezTo>
                    <a:pt x="6065" y="3896"/>
                    <a:pt x="6065" y="5278"/>
                    <a:pt x="6065" y="5404"/>
                  </a:cubicBezTo>
                  <a:cubicBezTo>
                    <a:pt x="6065" y="5530"/>
                    <a:pt x="6065" y="5970"/>
                    <a:pt x="6065" y="5970"/>
                  </a:cubicBezTo>
                  <a:lnTo>
                    <a:pt x="5667" y="6171"/>
                  </a:lnTo>
                  <a:lnTo>
                    <a:pt x="5667" y="6849"/>
                  </a:lnTo>
                  <a:cubicBezTo>
                    <a:pt x="5667" y="6849"/>
                    <a:pt x="6336" y="8225"/>
                    <a:pt x="6535" y="8288"/>
                  </a:cubicBezTo>
                  <a:cubicBezTo>
                    <a:pt x="6734" y="8351"/>
                    <a:pt x="6547" y="8288"/>
                    <a:pt x="6547" y="8288"/>
                  </a:cubicBezTo>
                  <a:lnTo>
                    <a:pt x="6994" y="8295"/>
                  </a:lnTo>
                  <a:cubicBezTo>
                    <a:pt x="6994" y="8295"/>
                    <a:pt x="7127" y="8986"/>
                    <a:pt x="7260" y="9300"/>
                  </a:cubicBezTo>
                  <a:cubicBezTo>
                    <a:pt x="7392" y="9614"/>
                    <a:pt x="8056" y="10745"/>
                    <a:pt x="8255" y="10934"/>
                  </a:cubicBezTo>
                  <a:cubicBezTo>
                    <a:pt x="8454" y="11122"/>
                    <a:pt x="8189" y="12065"/>
                    <a:pt x="8189" y="12065"/>
                  </a:cubicBezTo>
                  <a:cubicBezTo>
                    <a:pt x="8189" y="12065"/>
                    <a:pt x="7724" y="12442"/>
                    <a:pt x="7260" y="12630"/>
                  </a:cubicBezTo>
                  <a:cubicBezTo>
                    <a:pt x="6795" y="12819"/>
                    <a:pt x="4340" y="13385"/>
                    <a:pt x="3809" y="13510"/>
                  </a:cubicBezTo>
                  <a:cubicBezTo>
                    <a:pt x="3279" y="13636"/>
                    <a:pt x="1354" y="14390"/>
                    <a:pt x="1089" y="14830"/>
                  </a:cubicBezTo>
                  <a:cubicBezTo>
                    <a:pt x="824" y="15270"/>
                    <a:pt x="426" y="16338"/>
                    <a:pt x="558" y="17280"/>
                  </a:cubicBezTo>
                  <a:cubicBezTo>
                    <a:pt x="691" y="18223"/>
                    <a:pt x="0" y="21600"/>
                    <a:pt x="0" y="21600"/>
                  </a:cubicBezTo>
                  <a:lnTo>
                    <a:pt x="21600" y="21561"/>
                  </a:lnTo>
                  <a:cubicBezTo>
                    <a:pt x="21600" y="21561"/>
                    <a:pt x="20928" y="16212"/>
                    <a:pt x="20862" y="15835"/>
                  </a:cubicBezTo>
                  <a:cubicBezTo>
                    <a:pt x="20796" y="15458"/>
                    <a:pt x="19867" y="14390"/>
                    <a:pt x="19468" y="14139"/>
                  </a:cubicBezTo>
                  <a:cubicBezTo>
                    <a:pt x="19070" y="13887"/>
                    <a:pt x="18009" y="13385"/>
                    <a:pt x="17810" y="13322"/>
                  </a:cubicBezTo>
                  <a:cubicBezTo>
                    <a:pt x="17611" y="13259"/>
                    <a:pt x="16284" y="12945"/>
                    <a:pt x="15952" y="12945"/>
                  </a:cubicBezTo>
                  <a:cubicBezTo>
                    <a:pt x="15620" y="12945"/>
                    <a:pt x="14359" y="12693"/>
                    <a:pt x="14359" y="12693"/>
                  </a:cubicBezTo>
                  <a:lnTo>
                    <a:pt x="13431" y="12128"/>
                  </a:lnTo>
                  <a:lnTo>
                    <a:pt x="13431" y="10934"/>
                  </a:lnTo>
                  <a:cubicBezTo>
                    <a:pt x="13431" y="10934"/>
                    <a:pt x="14160" y="9489"/>
                    <a:pt x="14227" y="9237"/>
                  </a:cubicBezTo>
                  <a:cubicBezTo>
                    <a:pt x="14293" y="8986"/>
                    <a:pt x="14625" y="8106"/>
                    <a:pt x="14625" y="8106"/>
                  </a:cubicBezTo>
                  <a:lnTo>
                    <a:pt x="14993" y="8093"/>
                  </a:lnTo>
                  <a:cubicBezTo>
                    <a:pt x="14993" y="8093"/>
                    <a:pt x="15770" y="6712"/>
                    <a:pt x="15770" y="6587"/>
                  </a:cubicBezTo>
                  <a:cubicBezTo>
                    <a:pt x="15770" y="6461"/>
                    <a:pt x="15771" y="5950"/>
                    <a:pt x="15771" y="5950"/>
                  </a:cubicBezTo>
                  <a:lnTo>
                    <a:pt x="15288" y="5530"/>
                  </a:lnTo>
                  <a:lnTo>
                    <a:pt x="15222" y="3519"/>
                  </a:lnTo>
                  <a:cubicBezTo>
                    <a:pt x="15222" y="3519"/>
                    <a:pt x="14625" y="2011"/>
                    <a:pt x="14492" y="1697"/>
                  </a:cubicBezTo>
                  <a:cubicBezTo>
                    <a:pt x="14359" y="1382"/>
                    <a:pt x="13298" y="691"/>
                    <a:pt x="13298" y="691"/>
                  </a:cubicBezTo>
                  <a:lnTo>
                    <a:pt x="12701" y="0"/>
                  </a:lnTo>
                  <a:lnTo>
                    <a:pt x="12435" y="440"/>
                  </a:lnTo>
                  <a:lnTo>
                    <a:pt x="10975" y="314"/>
                  </a:lnTo>
                  <a:close/>
                  <a:moveTo>
                    <a:pt x="10975" y="314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id-ID" sz="1350" b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8901" y="1634595"/>
            <a:ext cx="3904101" cy="778880"/>
            <a:chOff x="12668250" y="1495600"/>
            <a:chExt cx="8136546" cy="2142950"/>
          </a:xfrm>
        </p:grpSpPr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12668250" y="3194050"/>
              <a:ext cx="3705225" cy="444500"/>
            </a:xfrm>
            <a:custGeom>
              <a:avLst/>
              <a:gdLst>
                <a:gd name="T0" fmla="*/ 0 w 21600"/>
                <a:gd name="T1" fmla="*/ 21600 h 21600"/>
                <a:gd name="T2" fmla="*/ 2845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845" y="0"/>
                  </a:lnTo>
                  <a:lnTo>
                    <a:pt x="21600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88"/>
            </a:p>
          </p:txBody>
        </p:sp>
        <p:sp>
          <p:nvSpPr>
            <p:cNvPr id="77" name="Rectangle 22"/>
            <p:cNvSpPr>
              <a:spLocks/>
            </p:cNvSpPr>
            <p:nvPr/>
          </p:nvSpPr>
          <p:spPr bwMode="auto">
            <a:xfrm>
              <a:off x="15954556" y="1495600"/>
              <a:ext cx="4850240" cy="2135797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 rtl="1"/>
              <a:r>
                <a:rPr lang="fa-IR" sz="2000" dirty="0">
                  <a:cs typeface="B Zar" panose="00000400000000000000" pitchFamily="2" charset="-78"/>
                </a:rPr>
                <a:t>شرکت در جلسات آموزشی و </a:t>
              </a:r>
              <a:r>
                <a:rPr lang="fa-IR" sz="2000" dirty="0" smtClean="0">
                  <a:cs typeface="B Zar" panose="00000400000000000000" pitchFamily="2" charset="-78"/>
                </a:rPr>
                <a:t>توجیهی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524836" y="2764293"/>
            <a:ext cx="3382499" cy="718675"/>
            <a:chOff x="15595600" y="5014963"/>
            <a:chExt cx="6633956" cy="1916463"/>
          </a:xfrm>
        </p:grpSpPr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H="1">
              <a:off x="15595600" y="5372100"/>
              <a:ext cx="2462214" cy="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88"/>
            </a:p>
          </p:txBody>
        </p:sp>
        <p:sp>
          <p:nvSpPr>
            <p:cNvPr id="80" name="Rectangle 24"/>
            <p:cNvSpPr>
              <a:spLocks/>
            </p:cNvSpPr>
            <p:nvPr/>
          </p:nvSpPr>
          <p:spPr bwMode="auto">
            <a:xfrm>
              <a:off x="17463693" y="5014963"/>
              <a:ext cx="4765863" cy="1916463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 rtl="1"/>
              <a:r>
                <a:rPr lang="fa-IR" sz="2000" dirty="0">
                  <a:cs typeface="B Zar" panose="00000400000000000000" pitchFamily="2" charset="-78"/>
                </a:rPr>
                <a:t>تحویل ملزومات برگزاری </a:t>
              </a:r>
              <a:r>
                <a:rPr lang="fa-IR" sz="2000" dirty="0" smtClean="0">
                  <a:cs typeface="B Zar" panose="00000400000000000000" pitchFamily="2" charset="-78"/>
                </a:rPr>
                <a:t>انتخابات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66504" y="3659275"/>
            <a:ext cx="3160835" cy="704777"/>
            <a:chOff x="16414457" y="3925864"/>
            <a:chExt cx="7918654" cy="1879403"/>
          </a:xfrm>
        </p:grpSpPr>
        <p:sp>
          <p:nvSpPr>
            <p:cNvPr id="82" name="Line 23"/>
            <p:cNvSpPr>
              <a:spLocks noChangeShapeType="1"/>
            </p:cNvSpPr>
            <p:nvPr/>
          </p:nvSpPr>
          <p:spPr bwMode="auto">
            <a:xfrm flipH="1" flipV="1">
              <a:off x="16414457" y="3925864"/>
              <a:ext cx="1871145" cy="1557878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88"/>
            </a:p>
          </p:txBody>
        </p:sp>
        <p:sp>
          <p:nvSpPr>
            <p:cNvPr id="83" name="Rectangle 24"/>
            <p:cNvSpPr>
              <a:spLocks/>
            </p:cNvSpPr>
            <p:nvPr/>
          </p:nvSpPr>
          <p:spPr bwMode="auto">
            <a:xfrm>
              <a:off x="18287999" y="4397541"/>
              <a:ext cx="6045112" cy="1407726"/>
            </a:xfrm>
            <a:prstGeom prst="rect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lnSpc>
                  <a:spcPct val="50000"/>
                </a:lnSpc>
              </a:pPr>
              <a:r>
                <a:rPr lang="fa-IR" sz="2000" dirty="0">
                  <a:cs typeface="B Zar" panose="00000400000000000000" pitchFamily="2" charset="-78"/>
                </a:rPr>
                <a:t>تحویل ملزومات نظارتی شعبه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ea typeface="Source Sans Pro" charset="0"/>
                <a:cs typeface="B Zar" panose="00000400000000000000" pitchFamily="2" charset="-78"/>
                <a:sym typeface="Source Sans Pro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56603" y="4487829"/>
            <a:ext cx="3276399" cy="867980"/>
            <a:chOff x="15033164" y="6013571"/>
            <a:chExt cx="11044795" cy="2314609"/>
          </a:xfrm>
        </p:grpSpPr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H="1" flipV="1">
              <a:off x="15033164" y="6013571"/>
              <a:ext cx="3037866" cy="1122393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88"/>
            </a:p>
          </p:txBody>
        </p:sp>
        <p:sp>
          <p:nvSpPr>
            <p:cNvPr id="86" name="Rectangle 24"/>
            <p:cNvSpPr>
              <a:spLocks/>
            </p:cNvSpPr>
            <p:nvPr/>
          </p:nvSpPr>
          <p:spPr bwMode="auto">
            <a:xfrm>
              <a:off x="18071030" y="6768257"/>
              <a:ext cx="8006929" cy="1559923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 rtl="1"/>
              <a:r>
                <a:rPr lang="fa-IR" sz="2000" dirty="0">
                  <a:cs typeface="B Zar" panose="00000400000000000000" pitchFamily="2" charset="-78"/>
                </a:rPr>
                <a:t>شناسایی محل شعبه اخذ </a:t>
              </a:r>
              <a:r>
                <a:rPr lang="fa-IR" sz="2000" dirty="0" smtClean="0">
                  <a:cs typeface="B Zar" panose="00000400000000000000" pitchFamily="2" charset="-78"/>
                </a:rPr>
                <a:t>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18658" y="4905143"/>
            <a:ext cx="3765910" cy="918040"/>
            <a:chOff x="801526" y="11117226"/>
            <a:chExt cx="10694658" cy="2607113"/>
          </a:xfrm>
        </p:grpSpPr>
        <p:sp>
          <p:nvSpPr>
            <p:cNvPr id="88" name="Freeform 29"/>
            <p:cNvSpPr>
              <a:spLocks/>
            </p:cNvSpPr>
            <p:nvPr/>
          </p:nvSpPr>
          <p:spPr bwMode="auto">
            <a:xfrm rot="10800000">
              <a:off x="7770563" y="11117226"/>
              <a:ext cx="3725621" cy="1752224"/>
            </a:xfrm>
            <a:custGeom>
              <a:avLst/>
              <a:gdLst>
                <a:gd name="T0" fmla="*/ 0 w 21600"/>
                <a:gd name="T1" fmla="*/ 21600 h 21600"/>
                <a:gd name="T2" fmla="*/ 2845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845" y="0"/>
                  </a:lnTo>
                  <a:lnTo>
                    <a:pt x="21600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50"/>
            </a:p>
          </p:txBody>
        </p:sp>
        <p:sp>
          <p:nvSpPr>
            <p:cNvPr id="89" name="Rectangle 30"/>
            <p:cNvSpPr>
              <a:spLocks/>
            </p:cNvSpPr>
            <p:nvPr/>
          </p:nvSpPr>
          <p:spPr bwMode="auto">
            <a:xfrm>
              <a:off x="801526" y="11743335"/>
              <a:ext cx="6969037" cy="1981004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dirty="0">
                  <a:cs typeface="B Zar" panose="00000400000000000000" pitchFamily="2" charset="-78"/>
                </a:rPr>
                <a:t>پاکسازی محیط شعبه از تبلیغات داوطلبین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ea typeface="Source Sans Pro" charset="0"/>
                <a:cs typeface="B Zar" panose="00000400000000000000" pitchFamily="2" charset="-78"/>
                <a:sym typeface="Source Sans Pro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37481" y="3866449"/>
            <a:ext cx="3262413" cy="1095332"/>
            <a:chOff x="3086599" y="9174555"/>
            <a:chExt cx="4349884" cy="1460441"/>
          </a:xfrm>
        </p:grpSpPr>
        <p:sp>
          <p:nvSpPr>
            <p:cNvPr id="91" name="Line 31"/>
            <p:cNvSpPr>
              <a:spLocks noChangeShapeType="1"/>
            </p:cNvSpPr>
            <p:nvPr/>
          </p:nvSpPr>
          <p:spPr bwMode="auto">
            <a:xfrm flipH="1">
              <a:off x="6338888" y="9744470"/>
              <a:ext cx="1097595" cy="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50"/>
            </a:p>
          </p:txBody>
        </p:sp>
        <p:sp>
          <p:nvSpPr>
            <p:cNvPr id="92" name="Rectangle 32"/>
            <p:cNvSpPr>
              <a:spLocks/>
            </p:cNvSpPr>
            <p:nvPr/>
          </p:nvSpPr>
          <p:spPr bwMode="auto">
            <a:xfrm>
              <a:off x="3086599" y="9174555"/>
              <a:ext cx="3259307" cy="1460441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 rtl="1"/>
              <a:r>
                <a:rPr lang="fa-IR" dirty="0">
                  <a:cs typeface="B Zar" panose="00000400000000000000" pitchFamily="2" charset="-78"/>
                </a:rPr>
                <a:t>پیش‌بینی مکان امنی برای نگهداری تعرفه‌ و برگه‌های رأی و سایر </a:t>
              </a:r>
              <a:r>
                <a:rPr lang="fa-IR" dirty="0" smtClean="0">
                  <a:cs typeface="B Zar" panose="00000400000000000000" pitchFamily="2" charset="-78"/>
                </a:rPr>
                <a:t>ملزومات</a:t>
              </a:r>
              <a:endParaRPr lang="en-US" dirty="0">
                <a:cs typeface="B Zar" panose="00000400000000000000" pitchFamily="2" charset="-78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37479" y="2790476"/>
            <a:ext cx="2940019" cy="912136"/>
            <a:chOff x="3086599" y="8951375"/>
            <a:chExt cx="3920025" cy="897710"/>
          </a:xfrm>
        </p:grpSpPr>
        <p:sp>
          <p:nvSpPr>
            <p:cNvPr id="94" name="Line 31"/>
            <p:cNvSpPr>
              <a:spLocks noChangeShapeType="1"/>
            </p:cNvSpPr>
            <p:nvPr/>
          </p:nvSpPr>
          <p:spPr bwMode="auto">
            <a:xfrm flipH="1">
              <a:off x="6338888" y="9744470"/>
              <a:ext cx="667736" cy="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50"/>
            </a:p>
          </p:txBody>
        </p:sp>
        <p:sp>
          <p:nvSpPr>
            <p:cNvPr id="95" name="Rectangle 32"/>
            <p:cNvSpPr>
              <a:spLocks/>
            </p:cNvSpPr>
            <p:nvPr/>
          </p:nvSpPr>
          <p:spPr bwMode="auto">
            <a:xfrm>
              <a:off x="3086599" y="8951375"/>
              <a:ext cx="3251013" cy="897710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 rtl="1"/>
              <a:r>
                <a:rPr lang="fa-IR" dirty="0">
                  <a:cs typeface="B Zar" panose="00000400000000000000" pitchFamily="2" charset="-78"/>
                </a:rPr>
                <a:t>حضور در شعبه تعیین شده و آماده نمودن شرایط و تجهیزات لازم برای اخذ </a:t>
              </a:r>
              <a:r>
                <a:rPr lang="fa-IR" dirty="0" smtClean="0">
                  <a:cs typeface="B Zar" panose="00000400000000000000" pitchFamily="2" charset="-78"/>
                </a:rPr>
                <a:t>رأی</a:t>
              </a:r>
              <a:endParaRPr lang="en-US" dirty="0">
                <a:cs typeface="B Zar" panose="00000400000000000000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5556" y="1636743"/>
            <a:ext cx="3341728" cy="971046"/>
            <a:chOff x="2980844" y="8748939"/>
            <a:chExt cx="4455638" cy="995531"/>
          </a:xfrm>
        </p:grpSpPr>
        <p:sp>
          <p:nvSpPr>
            <p:cNvPr id="97" name="Line 31"/>
            <p:cNvSpPr>
              <a:spLocks noChangeShapeType="1"/>
            </p:cNvSpPr>
            <p:nvPr/>
          </p:nvSpPr>
          <p:spPr bwMode="auto">
            <a:xfrm flipH="1" flipV="1">
              <a:off x="6231859" y="9061154"/>
              <a:ext cx="1204623" cy="683316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id-ID" sz="750"/>
            </a:p>
          </p:txBody>
        </p:sp>
        <p:sp>
          <p:nvSpPr>
            <p:cNvPr id="98" name="Rectangle 32"/>
            <p:cNvSpPr>
              <a:spLocks/>
            </p:cNvSpPr>
            <p:nvPr/>
          </p:nvSpPr>
          <p:spPr bwMode="auto">
            <a:xfrm>
              <a:off x="2980844" y="8748939"/>
              <a:ext cx="3251015" cy="718065"/>
            </a:xfrm>
            <a:prstGeom prst="rect">
              <a:avLst/>
            </a:prstGeom>
            <a:ln>
              <a:prstDash val="sysDot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2000" dirty="0">
                  <a:cs typeface="B Zar" panose="00000400000000000000" pitchFamily="2" charset="-78"/>
                </a:rPr>
                <a:t>اعزام به شعب اخذ رأی در مناطق صعب­العبور و </a:t>
              </a:r>
              <a:r>
                <a:rPr lang="fa-IR" sz="2000" dirty="0" smtClean="0">
                  <a:cs typeface="B Zar" panose="00000400000000000000" pitchFamily="2" charset="-78"/>
                </a:rPr>
                <a:t>دوردست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ea typeface="Source Sans Pro" charset="0"/>
                <a:cs typeface="B Zar" panose="00000400000000000000" pitchFamily="2" charset="-78"/>
                <a:sym typeface="Source Sans Pro" charset="0"/>
              </a:endParaRPr>
            </a:p>
          </p:txBody>
        </p:sp>
      </p:grpSp>
      <p:sp>
        <p:nvSpPr>
          <p:cNvPr id="52" name="Round Same Side Corner Rectangle 51"/>
          <p:cNvSpPr/>
          <p:nvPr/>
        </p:nvSpPr>
        <p:spPr>
          <a:xfrm rot="16200000" flipH="1">
            <a:off x="4940470" y="-2809875"/>
            <a:ext cx="450738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3" name="AutoShape 92"/>
          <p:cNvSpPr>
            <a:spLocks noChangeAspect="1" noChangeArrowheads="1"/>
          </p:cNvSpPr>
          <p:nvPr/>
        </p:nvSpPr>
        <p:spPr bwMode="auto">
          <a:xfrm rot="5400000">
            <a:off x="8146133" y="94901"/>
            <a:ext cx="600919" cy="709622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 flipH="1">
            <a:off x="2181660" y="292722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24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55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oogle Shape;10574;p82"/>
          <p:cNvGrpSpPr/>
          <p:nvPr/>
        </p:nvGrpSpPr>
        <p:grpSpPr>
          <a:xfrm>
            <a:off x="4424667" y="2416815"/>
            <a:ext cx="354039" cy="379762"/>
            <a:chOff x="-5971525" y="3273750"/>
            <a:chExt cx="292250" cy="290650"/>
          </a:xfrm>
          <a:solidFill>
            <a:srgbClr val="C00000"/>
          </a:solidFill>
        </p:grpSpPr>
        <p:sp>
          <p:nvSpPr>
            <p:cNvPr id="57" name="Google Shape;10575;p82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0576;p82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0593;p82"/>
          <p:cNvGrpSpPr/>
          <p:nvPr/>
        </p:nvGrpSpPr>
        <p:grpSpPr>
          <a:xfrm>
            <a:off x="5079639" y="2675772"/>
            <a:ext cx="376502" cy="350085"/>
            <a:chOff x="-4118225" y="3990475"/>
            <a:chExt cx="292225" cy="273325"/>
          </a:xfrm>
          <a:solidFill>
            <a:srgbClr val="C00000"/>
          </a:solidFill>
        </p:grpSpPr>
        <p:sp>
          <p:nvSpPr>
            <p:cNvPr id="60" name="Google Shape;10594;p82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0595;p82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0596;p82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0597;p82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" name="Google Shape;10713;p82"/>
          <p:cNvGrpSpPr/>
          <p:nvPr/>
        </p:nvGrpSpPr>
        <p:grpSpPr>
          <a:xfrm>
            <a:off x="5458447" y="3377893"/>
            <a:ext cx="335097" cy="324720"/>
            <a:chOff x="-778700" y="3612425"/>
            <a:chExt cx="256775" cy="292225"/>
          </a:xfrm>
          <a:solidFill>
            <a:srgbClr val="C00000"/>
          </a:solidFill>
        </p:grpSpPr>
        <p:sp>
          <p:nvSpPr>
            <p:cNvPr id="72" name="Google Shape;10714;p82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0715;p82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716;p82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717;p82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718;p82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719;p82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4" name="Google Shape;8632;p78"/>
          <p:cNvGrpSpPr/>
          <p:nvPr/>
        </p:nvGrpSpPr>
        <p:grpSpPr>
          <a:xfrm>
            <a:off x="5097054" y="4047473"/>
            <a:ext cx="351940" cy="348188"/>
            <a:chOff x="581525" y="3254850"/>
            <a:chExt cx="297750" cy="294575"/>
          </a:xfrm>
          <a:solidFill>
            <a:srgbClr val="C00000"/>
          </a:solidFill>
        </p:grpSpPr>
        <p:sp>
          <p:nvSpPr>
            <p:cNvPr id="105" name="Google Shape;8633;p78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8634;p78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8635;p78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8" name="Google Shape;7667;p76"/>
          <p:cNvGrpSpPr/>
          <p:nvPr/>
        </p:nvGrpSpPr>
        <p:grpSpPr>
          <a:xfrm>
            <a:off x="4473527" y="4388464"/>
            <a:ext cx="298169" cy="339253"/>
            <a:chOff x="2707500" y="249400"/>
            <a:chExt cx="423475" cy="481825"/>
          </a:xfrm>
          <a:solidFill>
            <a:srgbClr val="C00000"/>
          </a:solidFill>
        </p:grpSpPr>
        <p:sp>
          <p:nvSpPr>
            <p:cNvPr id="109" name="Google Shape;7668;p76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0" name="Google Shape;7669;p76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1" name="Google Shape;8503;p78"/>
          <p:cNvGrpSpPr/>
          <p:nvPr/>
        </p:nvGrpSpPr>
        <p:grpSpPr>
          <a:xfrm>
            <a:off x="3758064" y="4047473"/>
            <a:ext cx="366364" cy="359075"/>
            <a:chOff x="-60988625" y="3740800"/>
            <a:chExt cx="316650" cy="310350"/>
          </a:xfrm>
          <a:solidFill>
            <a:srgbClr val="C00000"/>
          </a:solidFill>
        </p:grpSpPr>
        <p:sp>
          <p:nvSpPr>
            <p:cNvPr id="112" name="Google Shape;8504;p7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8505;p7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8506;p7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5" name="Google Shape;8642;p78"/>
          <p:cNvGrpSpPr/>
          <p:nvPr/>
        </p:nvGrpSpPr>
        <p:grpSpPr>
          <a:xfrm>
            <a:off x="3423297" y="3377893"/>
            <a:ext cx="350079" cy="350079"/>
            <a:chOff x="583100" y="3982600"/>
            <a:chExt cx="296175" cy="296175"/>
          </a:xfrm>
          <a:solidFill>
            <a:srgbClr val="C00000"/>
          </a:solidFill>
        </p:grpSpPr>
        <p:sp>
          <p:nvSpPr>
            <p:cNvPr id="116" name="Google Shape;8643;p7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8644;p7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8645;p7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8646;p7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8647;p7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8648;p7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8649;p7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3" name="Google Shape;8819;p78"/>
          <p:cNvGrpSpPr/>
          <p:nvPr/>
        </p:nvGrpSpPr>
        <p:grpSpPr>
          <a:xfrm>
            <a:off x="3761176" y="2708430"/>
            <a:ext cx="350079" cy="350079"/>
            <a:chOff x="3497300" y="3227275"/>
            <a:chExt cx="296175" cy="296175"/>
          </a:xfrm>
          <a:solidFill>
            <a:srgbClr val="C00000"/>
          </a:solidFill>
        </p:grpSpPr>
        <p:sp>
          <p:nvSpPr>
            <p:cNvPr id="124" name="Google Shape;8820;p78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8821;p78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822;p78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823;p78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824;p78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825;p78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826;p78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827;p78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968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17685D-C3A7-069F-FFB2-41BD4F30332D}"/>
              </a:ext>
            </a:extLst>
          </p:cNvPr>
          <p:cNvGrpSpPr/>
          <p:nvPr/>
        </p:nvGrpSpPr>
        <p:grpSpPr>
          <a:xfrm>
            <a:off x="3494894" y="3613649"/>
            <a:ext cx="1154624" cy="82296"/>
            <a:chOff x="6432882" y="1014568"/>
            <a:chExt cx="1539498" cy="10972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A415D50-FD46-6D3E-493E-59E8B250F6D3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63DF043-D26D-D29C-E4E6-9D70967B1A6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67D55C3-76A3-7BD1-AB8B-F3FE891AE111}"/>
              </a:ext>
            </a:extLst>
          </p:cNvPr>
          <p:cNvGrpSpPr/>
          <p:nvPr/>
        </p:nvGrpSpPr>
        <p:grpSpPr>
          <a:xfrm>
            <a:off x="2658780" y="4567831"/>
            <a:ext cx="1154624" cy="82296"/>
            <a:chOff x="6432882" y="1014568"/>
            <a:chExt cx="1539498" cy="109728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0CB70C4-103E-1950-FB9E-4A1C05FD5ED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738BD2-3302-38FE-3A4D-7EF3E9D0408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9809521-4590-CC95-3FA8-4816D26DBFEB}"/>
              </a:ext>
            </a:extLst>
          </p:cNvPr>
          <p:cNvGrpSpPr/>
          <p:nvPr/>
        </p:nvGrpSpPr>
        <p:grpSpPr>
          <a:xfrm>
            <a:off x="1862837" y="5442887"/>
            <a:ext cx="1154624" cy="82296"/>
            <a:chOff x="6432882" y="1014568"/>
            <a:chExt cx="1539498" cy="109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A617454-92ED-64E6-0679-626386E9954B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2E6F65C-5EF2-97CF-20B6-D848319FD1C2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C82989-93A0-E54D-DF55-85443DB0D115}"/>
              </a:ext>
            </a:extLst>
          </p:cNvPr>
          <p:cNvGrpSpPr/>
          <p:nvPr/>
        </p:nvGrpSpPr>
        <p:grpSpPr>
          <a:xfrm>
            <a:off x="4991711" y="1519403"/>
            <a:ext cx="1154624" cy="82296"/>
            <a:chOff x="6432882" y="1014568"/>
            <a:chExt cx="1539498" cy="1097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84767AB-2CCC-2CF9-8BA7-EA817C057A4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E6E7D0-6D42-5E72-8A5C-053F75CD078F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C72090-86D1-08A7-1C68-26E150153068}"/>
              </a:ext>
            </a:extLst>
          </p:cNvPr>
          <p:cNvGrpSpPr/>
          <p:nvPr/>
        </p:nvGrpSpPr>
        <p:grpSpPr>
          <a:xfrm>
            <a:off x="4373338" y="2636900"/>
            <a:ext cx="1154624" cy="82296"/>
            <a:chOff x="6432882" y="1014568"/>
            <a:chExt cx="1539498" cy="109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48207E8-C0A2-80AA-5CD6-5639833EF8A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D9401B-7D2F-EA6D-2B6A-1C60EF9049D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C60BD916-AA9D-C1B7-DCBE-BE88B2AB29B1}"/>
              </a:ext>
            </a:extLst>
          </p:cNvPr>
          <p:cNvSpPr>
            <a:spLocks/>
          </p:cNvSpPr>
          <p:nvPr/>
        </p:nvSpPr>
        <p:spPr bwMode="auto">
          <a:xfrm>
            <a:off x="1799316" y="857250"/>
            <a:ext cx="3399121" cy="4606099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2447489-8134-F9EF-4E4F-AE92A3978427}"/>
              </a:ext>
            </a:extLst>
          </p:cNvPr>
          <p:cNvSpPr>
            <a:spLocks/>
          </p:cNvSpPr>
          <p:nvPr/>
        </p:nvSpPr>
        <p:spPr bwMode="auto">
          <a:xfrm>
            <a:off x="1" y="3245185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DB8CDD72-AA25-1EE8-55D1-122F7EBC1FA1}"/>
              </a:ext>
            </a:extLst>
          </p:cNvPr>
          <p:cNvSpPr>
            <a:spLocks/>
          </p:cNvSpPr>
          <p:nvPr/>
        </p:nvSpPr>
        <p:spPr bwMode="auto">
          <a:xfrm>
            <a:off x="1" y="3792911"/>
            <a:ext cx="2983989" cy="1785685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3629EA8D-8443-B938-D313-9A528E5B6B86}"/>
              </a:ext>
            </a:extLst>
          </p:cNvPr>
          <p:cNvSpPr>
            <a:spLocks/>
          </p:cNvSpPr>
          <p:nvPr/>
        </p:nvSpPr>
        <p:spPr bwMode="auto">
          <a:xfrm>
            <a:off x="3034798" y="3265012"/>
            <a:ext cx="407696" cy="454786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BDCD11BC-C1C5-63A7-F0DA-690F2A3CE0C5}"/>
              </a:ext>
            </a:extLst>
          </p:cNvPr>
          <p:cNvSpPr>
            <a:spLocks/>
          </p:cNvSpPr>
          <p:nvPr/>
        </p:nvSpPr>
        <p:spPr bwMode="auto">
          <a:xfrm>
            <a:off x="3498257" y="2966365"/>
            <a:ext cx="201990" cy="218099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B260AE-8489-DBD6-53A3-D54D7D80F5D7}"/>
              </a:ext>
            </a:extLst>
          </p:cNvPr>
          <p:cNvSpPr>
            <a:spLocks/>
          </p:cNvSpPr>
          <p:nvPr/>
        </p:nvSpPr>
        <p:spPr bwMode="auto">
          <a:xfrm>
            <a:off x="773328" y="1816716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EC9C1C-EB6D-CEE4-7767-3CB67538B4B0}"/>
              </a:ext>
            </a:extLst>
          </p:cNvPr>
          <p:cNvGrpSpPr/>
          <p:nvPr/>
        </p:nvGrpSpPr>
        <p:grpSpPr>
          <a:xfrm>
            <a:off x="122544" y="2282901"/>
            <a:ext cx="2649481" cy="1169450"/>
            <a:chOff x="206961" y="3524288"/>
            <a:chExt cx="6549171" cy="117149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22AD73E-A8F2-0064-4009-C7C71A08FDBA}"/>
                </a:ext>
              </a:extLst>
            </p:cNvPr>
            <p:cNvSpPr/>
            <p:nvPr/>
          </p:nvSpPr>
          <p:spPr>
            <a:xfrm>
              <a:off x="767339" y="3923055"/>
              <a:ext cx="5988793" cy="68600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وظایف عوامل شعبه </a:t>
              </a:r>
              <a:endParaRPr lang="fa-IR" sz="2000" b="1" dirty="0" smtClean="0">
                <a:cs typeface="B Zar" panose="00000400000000000000" pitchFamily="2" charset="-78"/>
              </a:endParaRPr>
            </a:p>
            <a:p>
              <a:pPr algn="ctr" rtl="1"/>
              <a:r>
                <a:rPr lang="fa-IR" sz="2000" b="1" dirty="0" smtClean="0">
                  <a:cs typeface="B Zar" panose="00000400000000000000" pitchFamily="2" charset="-78"/>
                </a:rPr>
                <a:t> </a:t>
              </a:r>
              <a:r>
                <a:rPr lang="fa-IR" sz="2000" b="1" dirty="0">
                  <a:cs typeface="B Zar" panose="00000400000000000000" pitchFamily="2" charset="-78"/>
                </a:rPr>
                <a:t>یکساعت قبل از اخذ 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6B734865-1AF1-9F71-57B2-0268A866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74175F-373B-81A4-D3A8-48C0C2456D15}"/>
              </a:ext>
            </a:extLst>
          </p:cNvPr>
          <p:cNvGrpSpPr/>
          <p:nvPr/>
        </p:nvGrpSpPr>
        <p:grpSpPr>
          <a:xfrm>
            <a:off x="4470845" y="1092115"/>
            <a:ext cx="960120" cy="960120"/>
            <a:chOff x="5858313" y="444851"/>
            <a:chExt cx="1280160" cy="1280160"/>
          </a:xfrm>
        </p:grpSpPr>
        <p:sp>
          <p:nvSpPr>
            <p:cNvPr id="30" name="Oval 19">
              <a:extLst>
                <a:ext uri="{FF2B5EF4-FFF2-40B4-BE49-F238E27FC236}">
                  <a16:creationId xmlns="" xmlns:a16="http://schemas.microsoft.com/office/drawing/2014/main" id="{3B7DAD9D-84CB-0073-EFB6-5DF26303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0">
              <a:extLst>
                <a:ext uri="{FF2B5EF4-FFF2-40B4-BE49-F238E27FC236}">
                  <a16:creationId xmlns="" xmlns:a16="http://schemas.microsoft.com/office/drawing/2014/main" id="{D9F0C140-ACEB-3039-F0E6-B4B83016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179095" y="1064147"/>
            <a:ext cx="28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حضور در شعبه، حداقل یک ساعت پيش از ساعت رسمي شروع اخذ رأي جهت تمهید مقدمات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Zar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35DC4F-0F54-6129-13C5-9E213304D3F6}"/>
              </a:ext>
            </a:extLst>
          </p:cNvPr>
          <p:cNvGrpSpPr/>
          <p:nvPr/>
        </p:nvGrpSpPr>
        <p:grpSpPr>
          <a:xfrm>
            <a:off x="3805913" y="2120130"/>
            <a:ext cx="960120" cy="960120"/>
            <a:chOff x="5442991" y="1385888"/>
            <a:chExt cx="1362075" cy="1362075"/>
          </a:xfrm>
        </p:grpSpPr>
        <p:sp>
          <p:nvSpPr>
            <p:cNvPr id="39" name="Oval 19">
              <a:extLst>
                <a:ext uri="{FF2B5EF4-FFF2-40B4-BE49-F238E27FC236}">
                  <a16:creationId xmlns="" xmlns:a16="http://schemas.microsoft.com/office/drawing/2014/main" id="{115D1414-50C9-6979-E47B-30914318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20">
              <a:extLst>
                <a:ext uri="{FF2B5EF4-FFF2-40B4-BE49-F238E27FC236}">
                  <a16:creationId xmlns="" xmlns:a16="http://schemas.microsoft.com/office/drawing/2014/main" id="{43EB5B9F-23A2-E213-4644-80C40A52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32C699D-E419-3A67-4FB6-B98CB0EAF01E}"/>
              </a:ext>
            </a:extLst>
          </p:cNvPr>
          <p:cNvGrpSpPr/>
          <p:nvPr/>
        </p:nvGrpSpPr>
        <p:grpSpPr>
          <a:xfrm>
            <a:off x="2185476" y="4065557"/>
            <a:ext cx="960120" cy="960120"/>
            <a:chOff x="5442991" y="1385888"/>
            <a:chExt cx="1362075" cy="1362075"/>
          </a:xfrm>
        </p:grpSpPr>
        <p:sp>
          <p:nvSpPr>
            <p:cNvPr id="44" name="Oval 19">
              <a:extLst>
                <a:ext uri="{FF2B5EF4-FFF2-40B4-BE49-F238E27FC236}">
                  <a16:creationId xmlns="" xmlns:a16="http://schemas.microsoft.com/office/drawing/2014/main" id="{A0AA9C9B-1A95-EE74-9B42-E434D4A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20">
              <a:extLst>
                <a:ext uri="{FF2B5EF4-FFF2-40B4-BE49-F238E27FC236}">
                  <a16:creationId xmlns="" xmlns:a16="http://schemas.microsoft.com/office/drawing/2014/main" id="{8508905C-3787-213B-76BC-1B76814D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81E325A-0908-1CCE-F36A-2BDB030B3721}"/>
              </a:ext>
            </a:extLst>
          </p:cNvPr>
          <p:cNvGrpSpPr/>
          <p:nvPr/>
        </p:nvGrpSpPr>
        <p:grpSpPr>
          <a:xfrm>
            <a:off x="3015792" y="3147122"/>
            <a:ext cx="960120" cy="960120"/>
            <a:chOff x="5858313" y="444851"/>
            <a:chExt cx="1280160" cy="1280160"/>
          </a:xfrm>
        </p:grpSpPr>
        <p:sp>
          <p:nvSpPr>
            <p:cNvPr id="47" name="Oval 19">
              <a:extLst>
                <a:ext uri="{FF2B5EF4-FFF2-40B4-BE49-F238E27FC236}">
                  <a16:creationId xmlns="" xmlns:a16="http://schemas.microsoft.com/office/drawing/2014/main" id="{621B8D11-C245-4B95-30E4-F125B1DB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20">
              <a:extLst>
                <a:ext uri="{FF2B5EF4-FFF2-40B4-BE49-F238E27FC236}">
                  <a16:creationId xmlns="" xmlns:a16="http://schemas.microsoft.com/office/drawing/2014/main" id="{DCCD77CF-3C92-5D4B-EFA8-1E6EF57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6E82C9E-E4B8-DD78-635A-0836D31D52B3}"/>
              </a:ext>
            </a:extLst>
          </p:cNvPr>
          <p:cNvGrpSpPr/>
          <p:nvPr/>
        </p:nvGrpSpPr>
        <p:grpSpPr>
          <a:xfrm>
            <a:off x="1314937" y="4976059"/>
            <a:ext cx="960120" cy="960120"/>
            <a:chOff x="5858313" y="444851"/>
            <a:chExt cx="1280160" cy="1280160"/>
          </a:xfrm>
        </p:grpSpPr>
        <p:sp>
          <p:nvSpPr>
            <p:cNvPr id="51" name="Oval 19">
              <a:extLst>
                <a:ext uri="{FF2B5EF4-FFF2-40B4-BE49-F238E27FC236}">
                  <a16:creationId xmlns="" xmlns:a16="http://schemas.microsoft.com/office/drawing/2014/main" id="{2E2742E0-93A7-DDF0-CDBE-94194496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20">
              <a:extLst>
                <a:ext uri="{FF2B5EF4-FFF2-40B4-BE49-F238E27FC236}">
                  <a16:creationId xmlns="" xmlns:a16="http://schemas.microsoft.com/office/drawing/2014/main" id="{33738574-5B3F-2BDD-705D-A093F18A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F9590F-F662-8735-75A0-0B58D8E172F2}"/>
              </a:ext>
            </a:extLst>
          </p:cNvPr>
          <p:cNvSpPr txBox="1"/>
          <p:nvPr/>
        </p:nvSpPr>
        <p:spPr>
          <a:xfrm>
            <a:off x="5669409" y="2343840"/>
            <a:ext cx="22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همراه داشتن مدارک هویتی جهت رأي دادن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16AEFC-EA9A-1664-9D66-440FBE9C5637}"/>
              </a:ext>
            </a:extLst>
          </p:cNvPr>
          <p:cNvSpPr txBox="1"/>
          <p:nvPr/>
        </p:nvSpPr>
        <p:spPr>
          <a:xfrm>
            <a:off x="4838314" y="3359422"/>
            <a:ext cx="277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همراه داشتن حکم مسئولیت و الصاق كارت شناسايي خود به سينه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68320B3-CB7B-7EB1-DFE7-39CDBF36B175}"/>
              </a:ext>
            </a:extLst>
          </p:cNvPr>
          <p:cNvSpPr txBox="1"/>
          <p:nvPr/>
        </p:nvSpPr>
        <p:spPr>
          <a:xfrm>
            <a:off x="3856844" y="4308379"/>
            <a:ext cx="249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اطمینان از حضور کلیه عوامل اجرایی، نظارتی و انتظامی در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7CC2FA-49D9-9E16-11FA-5D7440BD63EC}"/>
              </a:ext>
            </a:extLst>
          </p:cNvPr>
          <p:cNvSpPr txBox="1"/>
          <p:nvPr/>
        </p:nvSpPr>
        <p:spPr>
          <a:xfrm>
            <a:off x="3204809" y="5214150"/>
            <a:ext cx="225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رؤيت، بررسی احكام و كارت‌هاي کلیه‌ی عوامل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6" name="Round Same Side Corner Rectangle 65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7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pic>
        <p:nvPicPr>
          <p:cNvPr id="70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oogle Shape;8636;p78"/>
          <p:cNvGrpSpPr/>
          <p:nvPr/>
        </p:nvGrpSpPr>
        <p:grpSpPr>
          <a:xfrm>
            <a:off x="4769577" y="1384802"/>
            <a:ext cx="353802" cy="351497"/>
            <a:chOff x="580725" y="3617925"/>
            <a:chExt cx="299325" cy="297375"/>
          </a:xfrm>
          <a:solidFill>
            <a:schemeClr val="bg1"/>
          </a:solidFill>
        </p:grpSpPr>
        <p:sp>
          <p:nvSpPr>
            <p:cNvPr id="72" name="Google Shape;8637;p78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638;p78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8639;p78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8640;p78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8641;p78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8513;p78"/>
          <p:cNvGrpSpPr/>
          <p:nvPr/>
        </p:nvGrpSpPr>
        <p:grpSpPr>
          <a:xfrm>
            <a:off x="4095758" y="2421563"/>
            <a:ext cx="369083" cy="357253"/>
            <a:chOff x="-59447250" y="3706150"/>
            <a:chExt cx="319000" cy="308775"/>
          </a:xfrm>
          <a:solidFill>
            <a:schemeClr val="bg1"/>
          </a:solidFill>
        </p:grpSpPr>
        <p:sp>
          <p:nvSpPr>
            <p:cNvPr id="78" name="Google Shape;8514;p78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8515;p78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516;p78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517;p78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" name="Google Shape;8956;p79"/>
          <p:cNvGrpSpPr/>
          <p:nvPr/>
        </p:nvGrpSpPr>
        <p:grpSpPr>
          <a:xfrm>
            <a:off x="3358603" y="3429014"/>
            <a:ext cx="353645" cy="353645"/>
            <a:chOff x="-34003850" y="3227275"/>
            <a:chExt cx="291450" cy="291450"/>
          </a:xfrm>
          <a:solidFill>
            <a:schemeClr val="bg1"/>
          </a:solidFill>
        </p:grpSpPr>
        <p:sp>
          <p:nvSpPr>
            <p:cNvPr id="83" name="Google Shape;8957;p79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958;p79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959;p79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960;p79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961;p79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" name="Google Shape;8642;p78"/>
          <p:cNvGrpSpPr/>
          <p:nvPr/>
        </p:nvGrpSpPr>
        <p:grpSpPr>
          <a:xfrm>
            <a:off x="2503022" y="4342524"/>
            <a:ext cx="350079" cy="350079"/>
            <a:chOff x="583100" y="3982600"/>
            <a:chExt cx="296175" cy="296175"/>
          </a:xfrm>
          <a:solidFill>
            <a:schemeClr val="bg1"/>
          </a:solidFill>
        </p:grpSpPr>
        <p:sp>
          <p:nvSpPr>
            <p:cNvPr id="89" name="Google Shape;8643;p7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8644;p7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8645;p7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8646;p7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8647;p7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8648;p7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8649;p7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6" name="Google Shape;8726;p78"/>
          <p:cNvGrpSpPr/>
          <p:nvPr/>
        </p:nvGrpSpPr>
        <p:grpSpPr>
          <a:xfrm>
            <a:off x="1630309" y="5256641"/>
            <a:ext cx="349133" cy="348217"/>
            <a:chOff x="4629125" y="3235150"/>
            <a:chExt cx="295375" cy="294600"/>
          </a:xfrm>
          <a:solidFill>
            <a:schemeClr val="bg1"/>
          </a:solidFill>
        </p:grpSpPr>
        <p:sp>
          <p:nvSpPr>
            <p:cNvPr id="97" name="Google Shape;8727;p78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8728;p78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8729;p78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8730;p78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8731;p78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60700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9" grpId="0"/>
      <p:bldP spid="62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17685D-C3A7-069F-FFB2-41BD4F30332D}"/>
              </a:ext>
            </a:extLst>
          </p:cNvPr>
          <p:cNvGrpSpPr/>
          <p:nvPr/>
        </p:nvGrpSpPr>
        <p:grpSpPr>
          <a:xfrm>
            <a:off x="3494894" y="3613649"/>
            <a:ext cx="1154624" cy="82296"/>
            <a:chOff x="6432882" y="1014568"/>
            <a:chExt cx="1539498" cy="10972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CA415D50-FD46-6D3E-493E-59E8B250F6D3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63DF043-D26D-D29C-E4E6-9D70967B1A6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67D55C3-76A3-7BD1-AB8B-F3FE891AE111}"/>
              </a:ext>
            </a:extLst>
          </p:cNvPr>
          <p:cNvGrpSpPr/>
          <p:nvPr/>
        </p:nvGrpSpPr>
        <p:grpSpPr>
          <a:xfrm>
            <a:off x="2658780" y="4567831"/>
            <a:ext cx="1154624" cy="82296"/>
            <a:chOff x="6432882" y="1014568"/>
            <a:chExt cx="1539498" cy="109728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0CB70C4-103E-1950-FB9E-4A1C05FD5ED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738BD2-3302-38FE-3A4D-7EF3E9D0408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9809521-4590-CC95-3FA8-4816D26DBFEB}"/>
              </a:ext>
            </a:extLst>
          </p:cNvPr>
          <p:cNvGrpSpPr/>
          <p:nvPr/>
        </p:nvGrpSpPr>
        <p:grpSpPr>
          <a:xfrm>
            <a:off x="1862837" y="5442887"/>
            <a:ext cx="1154624" cy="82296"/>
            <a:chOff x="6432882" y="1014568"/>
            <a:chExt cx="1539498" cy="109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A617454-92ED-64E6-0679-626386E9954B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2E6F65C-5EF2-97CF-20B6-D848319FD1C2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C82989-93A0-E54D-DF55-85443DB0D115}"/>
              </a:ext>
            </a:extLst>
          </p:cNvPr>
          <p:cNvGrpSpPr/>
          <p:nvPr/>
        </p:nvGrpSpPr>
        <p:grpSpPr>
          <a:xfrm>
            <a:off x="4991711" y="1519403"/>
            <a:ext cx="1154624" cy="82296"/>
            <a:chOff x="6432882" y="1014568"/>
            <a:chExt cx="1539498" cy="1097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84767AB-2CCC-2CF9-8BA7-EA817C057A47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2E6E7D0-6D42-5E72-8A5C-053F75CD078F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C72090-86D1-08A7-1C68-26E150153068}"/>
              </a:ext>
            </a:extLst>
          </p:cNvPr>
          <p:cNvGrpSpPr/>
          <p:nvPr/>
        </p:nvGrpSpPr>
        <p:grpSpPr>
          <a:xfrm>
            <a:off x="4373338" y="2636900"/>
            <a:ext cx="1154624" cy="82296"/>
            <a:chOff x="6432882" y="1014568"/>
            <a:chExt cx="1539498" cy="109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48207E8-C0A2-80AA-5CD6-5639833EF8A6}"/>
                </a:ext>
              </a:extLst>
            </p:cNvPr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D9401B-7D2F-EA6D-2B6A-1C60EF9049D7}"/>
                </a:ext>
              </a:extLst>
            </p:cNvPr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adFill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C60BD916-AA9D-C1B7-DCBE-BE88B2AB29B1}"/>
              </a:ext>
            </a:extLst>
          </p:cNvPr>
          <p:cNvSpPr>
            <a:spLocks/>
          </p:cNvSpPr>
          <p:nvPr/>
        </p:nvSpPr>
        <p:spPr bwMode="auto">
          <a:xfrm>
            <a:off x="1799316" y="857250"/>
            <a:ext cx="3399121" cy="4606099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2447489-8134-F9EF-4E4F-AE92A3978427}"/>
              </a:ext>
            </a:extLst>
          </p:cNvPr>
          <p:cNvSpPr>
            <a:spLocks/>
          </p:cNvSpPr>
          <p:nvPr/>
        </p:nvSpPr>
        <p:spPr bwMode="auto">
          <a:xfrm>
            <a:off x="32812" y="3254708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DB8CDD72-AA25-1EE8-55D1-122F7EBC1FA1}"/>
              </a:ext>
            </a:extLst>
          </p:cNvPr>
          <p:cNvSpPr>
            <a:spLocks/>
          </p:cNvSpPr>
          <p:nvPr/>
        </p:nvSpPr>
        <p:spPr bwMode="auto">
          <a:xfrm>
            <a:off x="32743" y="3815077"/>
            <a:ext cx="2983989" cy="1785685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3629EA8D-8443-B938-D313-9A528E5B6B86}"/>
              </a:ext>
            </a:extLst>
          </p:cNvPr>
          <p:cNvSpPr>
            <a:spLocks/>
          </p:cNvSpPr>
          <p:nvPr/>
        </p:nvSpPr>
        <p:spPr bwMode="auto">
          <a:xfrm>
            <a:off x="3034798" y="3265012"/>
            <a:ext cx="407696" cy="454786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BDCD11BC-C1C5-63A7-F0DA-690F2A3CE0C5}"/>
              </a:ext>
            </a:extLst>
          </p:cNvPr>
          <p:cNvSpPr>
            <a:spLocks/>
          </p:cNvSpPr>
          <p:nvPr/>
        </p:nvSpPr>
        <p:spPr bwMode="auto">
          <a:xfrm>
            <a:off x="3498257" y="2966365"/>
            <a:ext cx="201990" cy="218099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7DB260AE-8489-DBD6-53A3-D54D7D80F5D7}"/>
              </a:ext>
            </a:extLst>
          </p:cNvPr>
          <p:cNvSpPr>
            <a:spLocks/>
          </p:cNvSpPr>
          <p:nvPr/>
        </p:nvSpPr>
        <p:spPr bwMode="auto">
          <a:xfrm>
            <a:off x="773328" y="1816716"/>
            <a:ext cx="2126464" cy="1936867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AEC9C1C-EB6D-CEE4-7767-3CB67538B4B0}"/>
              </a:ext>
            </a:extLst>
          </p:cNvPr>
          <p:cNvGrpSpPr/>
          <p:nvPr/>
        </p:nvGrpSpPr>
        <p:grpSpPr>
          <a:xfrm>
            <a:off x="323528" y="2282901"/>
            <a:ext cx="2531610" cy="1169450"/>
            <a:chOff x="206961" y="3524288"/>
            <a:chExt cx="6707968" cy="117149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22AD73E-A8F2-0064-4009-C7C71A08FDBA}"/>
                </a:ext>
              </a:extLst>
            </p:cNvPr>
            <p:cNvSpPr/>
            <p:nvPr/>
          </p:nvSpPr>
          <p:spPr>
            <a:xfrm>
              <a:off x="926136" y="3683444"/>
              <a:ext cx="5988793" cy="686003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وظایف عوامل شعبه </a:t>
              </a:r>
            </a:p>
            <a:p>
              <a:pPr algn="ctr" rtl="1"/>
              <a:r>
                <a:rPr lang="fa-IR" sz="2000" b="1" dirty="0">
                  <a:cs typeface="B Zar" panose="00000400000000000000" pitchFamily="2" charset="-78"/>
                </a:rPr>
                <a:t> یکساعت قبل از اخذ رأی</a:t>
              </a:r>
              <a:endParaRPr lang="en-US" sz="2000" dirty="0">
                <a:cs typeface="B Zar" panose="00000400000000000000" pitchFamily="2" charset="-78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6B734865-1AF1-9F71-57B2-0268A866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74175F-373B-81A4-D3A8-48C0C2456D15}"/>
              </a:ext>
            </a:extLst>
          </p:cNvPr>
          <p:cNvGrpSpPr/>
          <p:nvPr/>
        </p:nvGrpSpPr>
        <p:grpSpPr>
          <a:xfrm>
            <a:off x="4470845" y="1092115"/>
            <a:ext cx="960120" cy="960120"/>
            <a:chOff x="5858313" y="444851"/>
            <a:chExt cx="1280160" cy="1280160"/>
          </a:xfrm>
        </p:grpSpPr>
        <p:sp>
          <p:nvSpPr>
            <p:cNvPr id="30" name="Oval 19">
              <a:extLst>
                <a:ext uri="{FF2B5EF4-FFF2-40B4-BE49-F238E27FC236}">
                  <a16:creationId xmlns="" xmlns:a16="http://schemas.microsoft.com/office/drawing/2014/main" id="{3B7DAD9D-84CB-0073-EFB6-5DF26303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20">
              <a:extLst>
                <a:ext uri="{FF2B5EF4-FFF2-40B4-BE49-F238E27FC236}">
                  <a16:creationId xmlns="" xmlns:a16="http://schemas.microsoft.com/office/drawing/2014/main" id="{D9F0C140-ACEB-3039-F0E6-B4B83016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A36B944-84A1-7024-8179-05FB53AF4D0B}"/>
              </a:ext>
            </a:extLst>
          </p:cNvPr>
          <p:cNvSpPr txBox="1"/>
          <p:nvPr/>
        </p:nvSpPr>
        <p:spPr>
          <a:xfrm>
            <a:off x="6050032" y="1205798"/>
            <a:ext cx="261386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بررسی کارت نمایندگان نامزدها و تطبیق آن با شماره شعبه</a:t>
            </a:r>
            <a:endParaRPr lang="en-US" dirty="0">
              <a:cs typeface="B Zar" panose="00000400000000000000" pitchFamily="2" charset="-78"/>
            </a:endParaRPr>
          </a:p>
          <a:p>
            <a:pPr algn="ctr" rtl="1"/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35DC4F-0F54-6129-13C5-9E213304D3F6}"/>
              </a:ext>
            </a:extLst>
          </p:cNvPr>
          <p:cNvGrpSpPr/>
          <p:nvPr/>
        </p:nvGrpSpPr>
        <p:grpSpPr>
          <a:xfrm>
            <a:off x="3805913" y="2120130"/>
            <a:ext cx="960120" cy="960120"/>
            <a:chOff x="5442991" y="1385888"/>
            <a:chExt cx="1362075" cy="1362075"/>
          </a:xfrm>
        </p:grpSpPr>
        <p:sp>
          <p:nvSpPr>
            <p:cNvPr id="39" name="Oval 19">
              <a:extLst>
                <a:ext uri="{FF2B5EF4-FFF2-40B4-BE49-F238E27FC236}">
                  <a16:creationId xmlns="" xmlns:a16="http://schemas.microsoft.com/office/drawing/2014/main" id="{115D1414-50C9-6979-E47B-30914318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20">
              <a:extLst>
                <a:ext uri="{FF2B5EF4-FFF2-40B4-BE49-F238E27FC236}">
                  <a16:creationId xmlns="" xmlns:a16="http://schemas.microsoft.com/office/drawing/2014/main" id="{43EB5B9F-23A2-E213-4644-80C40A52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32C699D-E419-3A67-4FB6-B98CB0EAF01E}"/>
              </a:ext>
            </a:extLst>
          </p:cNvPr>
          <p:cNvGrpSpPr/>
          <p:nvPr/>
        </p:nvGrpSpPr>
        <p:grpSpPr>
          <a:xfrm>
            <a:off x="2185476" y="4065557"/>
            <a:ext cx="960120" cy="960120"/>
            <a:chOff x="5442991" y="1385888"/>
            <a:chExt cx="1362075" cy="1362075"/>
          </a:xfrm>
        </p:grpSpPr>
        <p:sp>
          <p:nvSpPr>
            <p:cNvPr id="44" name="Oval 19">
              <a:extLst>
                <a:ext uri="{FF2B5EF4-FFF2-40B4-BE49-F238E27FC236}">
                  <a16:creationId xmlns="" xmlns:a16="http://schemas.microsoft.com/office/drawing/2014/main" id="{A0AA9C9B-1A95-EE74-9B42-E434D4A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20">
              <a:extLst>
                <a:ext uri="{FF2B5EF4-FFF2-40B4-BE49-F238E27FC236}">
                  <a16:creationId xmlns="" xmlns:a16="http://schemas.microsoft.com/office/drawing/2014/main" id="{8508905C-3787-213B-76BC-1B76814D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81E325A-0908-1CCE-F36A-2BDB030B3721}"/>
              </a:ext>
            </a:extLst>
          </p:cNvPr>
          <p:cNvGrpSpPr/>
          <p:nvPr/>
        </p:nvGrpSpPr>
        <p:grpSpPr>
          <a:xfrm>
            <a:off x="3015792" y="3147122"/>
            <a:ext cx="960120" cy="960120"/>
            <a:chOff x="5858313" y="444851"/>
            <a:chExt cx="1280160" cy="1280160"/>
          </a:xfrm>
        </p:grpSpPr>
        <p:sp>
          <p:nvSpPr>
            <p:cNvPr id="47" name="Oval 19">
              <a:extLst>
                <a:ext uri="{FF2B5EF4-FFF2-40B4-BE49-F238E27FC236}">
                  <a16:creationId xmlns="" xmlns:a16="http://schemas.microsoft.com/office/drawing/2014/main" id="{621B8D11-C245-4B95-30E4-F125B1DB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20">
              <a:extLst>
                <a:ext uri="{FF2B5EF4-FFF2-40B4-BE49-F238E27FC236}">
                  <a16:creationId xmlns="" xmlns:a16="http://schemas.microsoft.com/office/drawing/2014/main" id="{DCCD77CF-3C92-5D4B-EFA8-1E6EF579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ABA4C39A-3E6B-88A4-C4B3-A83790B61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6E82C9E-E4B8-DD78-635A-0836D31D52B3}"/>
              </a:ext>
            </a:extLst>
          </p:cNvPr>
          <p:cNvGrpSpPr/>
          <p:nvPr/>
        </p:nvGrpSpPr>
        <p:grpSpPr>
          <a:xfrm>
            <a:off x="1314937" y="4976059"/>
            <a:ext cx="960120" cy="960120"/>
            <a:chOff x="5858313" y="444851"/>
            <a:chExt cx="1280160" cy="1280160"/>
          </a:xfrm>
        </p:grpSpPr>
        <p:sp>
          <p:nvSpPr>
            <p:cNvPr id="51" name="Oval 19">
              <a:extLst>
                <a:ext uri="{FF2B5EF4-FFF2-40B4-BE49-F238E27FC236}">
                  <a16:creationId xmlns="" xmlns:a16="http://schemas.microsoft.com/office/drawing/2014/main" id="{2E2742E0-93A7-DDF0-CDBE-94194496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Oval 20">
              <a:extLst>
                <a:ext uri="{FF2B5EF4-FFF2-40B4-BE49-F238E27FC236}">
                  <a16:creationId xmlns="" xmlns:a16="http://schemas.microsoft.com/office/drawing/2014/main" id="{33738574-5B3F-2BDD-705D-A093F18A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F9590F-F662-8735-75A0-0B58D8E172F2}"/>
              </a:ext>
            </a:extLst>
          </p:cNvPr>
          <p:cNvSpPr txBox="1"/>
          <p:nvPr/>
        </p:nvSpPr>
        <p:spPr>
          <a:xfrm>
            <a:off x="5463135" y="2322690"/>
            <a:ext cx="2161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هدايت افراد غيرمسئول به خارج از شعبه</a:t>
            </a:r>
            <a:endParaRPr lang="en-US" dirty="0">
              <a:cs typeface="B Zar" panose="00000400000000000000" pitchFamily="2" charset="-78"/>
            </a:endParaRPr>
          </a:p>
          <a:p>
            <a:pPr lvl="0" rtl="1"/>
            <a:endParaRPr lang="en-US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16AEFC-EA9A-1664-9D66-440FBE9C5637}"/>
              </a:ext>
            </a:extLst>
          </p:cNvPr>
          <p:cNvSpPr txBox="1"/>
          <p:nvPr/>
        </p:nvSpPr>
        <p:spPr>
          <a:xfrm>
            <a:off x="4754139" y="3262402"/>
            <a:ext cx="26981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تعیین رئیس، نایب رئیس، منشی و کاربر رایانه توسط اعضای شعبه با توافق یا رأی­گیری</a:t>
            </a:r>
            <a:endParaRPr lang="en-US" dirty="0">
              <a:cs typeface="B Zar" panose="00000400000000000000" pitchFamily="2" charset="-78"/>
            </a:endParaRPr>
          </a:p>
          <a:p>
            <a:pPr lvl="0" rtl="1"/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68320B3-CB7B-7EB1-DFE7-39CDBF36B175}"/>
              </a:ext>
            </a:extLst>
          </p:cNvPr>
          <p:cNvSpPr txBox="1"/>
          <p:nvPr/>
        </p:nvSpPr>
        <p:spPr>
          <a:xfrm>
            <a:off x="3767819" y="4317475"/>
            <a:ext cx="204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dirty="0">
                <a:cs typeface="B Zar" panose="00000400000000000000" pitchFamily="2" charset="-78"/>
              </a:rPr>
              <a:t>معارفه و آشنايي کلیه عوامل شعبه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7CC2FA-49D9-9E16-11FA-5D7440BD63EC}"/>
              </a:ext>
            </a:extLst>
          </p:cNvPr>
          <p:cNvSpPr txBox="1"/>
          <p:nvPr/>
        </p:nvSpPr>
        <p:spPr>
          <a:xfrm>
            <a:off x="3034798" y="5185722"/>
            <a:ext cx="3237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Zar" panose="00000400000000000000" pitchFamily="2" charset="-78"/>
              </a:rPr>
              <a:t>تحویل اقلام و ملزومات انتخابات دریافت شده از فرمانداری/ بخشداری به اعضای شعبه</a:t>
            </a:r>
            <a:endParaRPr lang="en-US" dirty="0">
              <a:cs typeface="B Zar" panose="00000400000000000000" pitchFamily="2" charset="-78"/>
            </a:endParaRPr>
          </a:p>
          <a:p>
            <a:pPr lvl="0" rtl="1"/>
            <a:endParaRPr lang="en-US" sz="1400" dirty="0"/>
          </a:p>
        </p:txBody>
      </p:sp>
      <p:pic>
        <p:nvPicPr>
          <p:cNvPr id="57" name="Picture 2" descr="ارم ستاد0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" y="116632"/>
            <a:ext cx="62122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ound Same Side Corner Rectangle 62"/>
          <p:cNvSpPr/>
          <p:nvPr/>
        </p:nvSpPr>
        <p:spPr>
          <a:xfrm rot="16200000" flipH="1">
            <a:off x="4850141" y="-2783744"/>
            <a:ext cx="452755" cy="65544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4" name="AutoShape 92"/>
          <p:cNvSpPr>
            <a:spLocks noChangeAspect="1" noChangeArrowheads="1"/>
          </p:cNvSpPr>
          <p:nvPr/>
        </p:nvSpPr>
        <p:spPr bwMode="auto">
          <a:xfrm rot="5400000">
            <a:off x="8062108" y="114728"/>
            <a:ext cx="590329" cy="709622"/>
          </a:xfrm>
          <a:prstGeom prst="ellipse">
            <a:avLst/>
          </a:prstGeom>
          <a:solidFill>
            <a:srgbClr val="00B0F0"/>
          </a:solidFill>
          <a:ln w="50800">
            <a:solidFill>
              <a:srgbClr val="00B0F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 flipH="1">
            <a:off x="1969051" y="319957"/>
            <a:ext cx="5855033" cy="36933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25519" rtl="1"/>
            <a:r>
              <a:rPr lang="fa-IR" altLang="ko-KR" b="1" dirty="0" smtClean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یک ساعت قبل از شروع اخذ رأی</a:t>
            </a:r>
            <a:endParaRPr lang="ko-KR" altLang="en-US" b="1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70" name="Google Shape;8726;p78"/>
          <p:cNvGrpSpPr/>
          <p:nvPr/>
        </p:nvGrpSpPr>
        <p:grpSpPr>
          <a:xfrm>
            <a:off x="4776083" y="1345294"/>
            <a:ext cx="349133" cy="348217"/>
            <a:chOff x="4629125" y="3235150"/>
            <a:chExt cx="295375" cy="294600"/>
          </a:xfrm>
          <a:solidFill>
            <a:schemeClr val="bg1"/>
          </a:solidFill>
        </p:grpSpPr>
        <p:sp>
          <p:nvSpPr>
            <p:cNvPr id="71" name="Google Shape;8727;p78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8728;p78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8729;p78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8730;p78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8731;p78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" name="Google Shape;8788;p78"/>
          <p:cNvGrpSpPr/>
          <p:nvPr/>
        </p:nvGrpSpPr>
        <p:grpSpPr>
          <a:xfrm>
            <a:off x="4110933" y="2448927"/>
            <a:ext cx="350079" cy="308177"/>
            <a:chOff x="4991425" y="3617150"/>
            <a:chExt cx="296175" cy="260725"/>
          </a:xfrm>
          <a:solidFill>
            <a:schemeClr val="bg1"/>
          </a:solidFill>
        </p:grpSpPr>
        <p:sp>
          <p:nvSpPr>
            <p:cNvPr id="77" name="Google Shape;8789;p78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8790;p78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8791;p78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792;p78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793;p78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794;p78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795;p78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" name="Google Shape;8864;p78"/>
          <p:cNvGrpSpPr/>
          <p:nvPr/>
        </p:nvGrpSpPr>
        <p:grpSpPr>
          <a:xfrm>
            <a:off x="2506510" y="4342456"/>
            <a:ext cx="351024" cy="325464"/>
            <a:chOff x="6543825" y="3202075"/>
            <a:chExt cx="296975" cy="275350"/>
          </a:xfrm>
          <a:solidFill>
            <a:schemeClr val="bg1"/>
          </a:solidFill>
        </p:grpSpPr>
        <p:sp>
          <p:nvSpPr>
            <p:cNvPr id="93" name="Google Shape;8865;p78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8866;p78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8867;p78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8868;p78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8869;p78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8870;p78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8871;p78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7932;p76"/>
          <p:cNvGrpSpPr/>
          <p:nvPr/>
        </p:nvGrpSpPr>
        <p:grpSpPr>
          <a:xfrm>
            <a:off x="1637976" y="5226357"/>
            <a:ext cx="346347" cy="339623"/>
            <a:chOff x="1490050" y="3805975"/>
            <a:chExt cx="491900" cy="482350"/>
          </a:xfrm>
          <a:solidFill>
            <a:schemeClr val="bg1"/>
          </a:solidFill>
        </p:grpSpPr>
        <p:sp>
          <p:nvSpPr>
            <p:cNvPr id="101" name="Google Shape;7933;p76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" name="Google Shape;7934;p76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" name="Google Shape;7935;p76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" name="Google Shape;7936;p76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775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9" grpId="0"/>
      <p:bldP spid="62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1635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IRANSans</vt:lpstr>
      <vt:lpstr>B Titr</vt:lpstr>
      <vt:lpstr>B Zar</vt:lpstr>
      <vt:lpstr>Open Sans</vt:lpstr>
      <vt:lpstr>Shabnam</vt:lpstr>
      <vt:lpstr>Source Sans Pro</vt:lpstr>
      <vt:lpstr>맑은 고딕</vt:lpstr>
      <vt:lpstr>IranNastaliq</vt:lpstr>
      <vt:lpstr>B Yekan</vt:lpstr>
      <vt:lpstr>Impact</vt:lpstr>
      <vt:lpstr>Arial</vt:lpstr>
      <vt:lpstr>B Nazanin</vt:lpstr>
      <vt:lpstr>Calibri</vt:lpstr>
      <vt:lpstr>Times New Roman</vt:lpstr>
      <vt:lpstr>Montserrat-Bold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545</cp:revision>
  <dcterms:created xsi:type="dcterms:W3CDTF">2012-12-27T06:02:02Z</dcterms:created>
  <dcterms:modified xsi:type="dcterms:W3CDTF">2023-11-18T14:22:26Z</dcterms:modified>
</cp:coreProperties>
</file>