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67" r:id="rId3"/>
    <p:sldId id="257" r:id="rId4"/>
    <p:sldId id="279" r:id="rId5"/>
    <p:sldId id="280" r:id="rId6"/>
    <p:sldId id="270" r:id="rId7"/>
    <p:sldId id="275" r:id="rId8"/>
    <p:sldId id="276" r:id="rId9"/>
    <p:sldId id="295" r:id="rId10"/>
    <p:sldId id="296" r:id="rId11"/>
    <p:sldId id="277" r:id="rId12"/>
    <p:sldId id="294" r:id="rId13"/>
    <p:sldId id="281" r:id="rId14"/>
    <p:sldId id="282" r:id="rId15"/>
    <p:sldId id="284" r:id="rId16"/>
    <p:sldId id="285" r:id="rId17"/>
    <p:sldId id="287" r:id="rId18"/>
    <p:sldId id="290" r:id="rId19"/>
    <p:sldId id="288" r:id="rId20"/>
    <p:sldId id="293" r:id="rId21"/>
    <p:sldId id="292" r:id="rId22"/>
    <p:sldId id="297" r:id="rId23"/>
    <p:sldId id="298" r:id="rId24"/>
    <p:sldId id="299" r:id="rId25"/>
    <p:sldId id="27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38F"/>
    <a:srgbClr val="66FFFF"/>
    <a:srgbClr val="FFCC66"/>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p:cViewPr varScale="1">
        <p:scale>
          <a:sx n="87" d="100"/>
          <a:sy n="87" d="100"/>
        </p:scale>
        <p:origin x="1464" y="54"/>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08A054-1958-44FE-A708-8FA2042D4962}" type="datetimeFigureOut">
              <a:rPr lang="en-US" smtClean="0"/>
              <a:pPr/>
              <a:t>10/31/2023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6EBCA-5933-415B-BF4C-DDF8D9672AF5}" type="slidenum">
              <a:rPr lang="en-US" smtClean="0"/>
              <a:pPr/>
              <a:t>‹#›</a:t>
            </a:fld>
            <a:endParaRPr lang="en-US"/>
          </a:p>
        </p:txBody>
      </p:sp>
    </p:spTree>
    <p:extLst>
      <p:ext uri="{BB962C8B-B14F-4D97-AF65-F5344CB8AC3E}">
        <p14:creationId xmlns:p14="http://schemas.microsoft.com/office/powerpoint/2010/main" val="308003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FB9C91E-AEF2-44FE-9012-FDA0DE781536}" type="datetimeFigureOut">
              <a:rPr lang="fa-IR" smtClean="0"/>
              <a:pPr/>
              <a:t>04/17/1445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0FDA8BA-1257-4657-BF10-863EB31038E0}" type="slidenum">
              <a:rPr lang="fa-IR" smtClean="0"/>
              <a:pPr/>
              <a:t>‹#›</a:t>
            </a:fld>
            <a:endParaRPr lang="fa-IR"/>
          </a:p>
        </p:txBody>
      </p:sp>
    </p:spTree>
    <p:extLst>
      <p:ext uri="{BB962C8B-B14F-4D97-AF65-F5344CB8AC3E}">
        <p14:creationId xmlns:p14="http://schemas.microsoft.com/office/powerpoint/2010/main" val="34177755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BA3C25-70C3-4799-B81D-9BD975C3AE6F}"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EB4F2-A3B5-466D-B040-9D77C6FFF28F}" type="slidenum">
              <a:rPr lang="en-US" smtClean="0"/>
              <a:pPr/>
              <a:t>‹#›</a:t>
            </a:fld>
            <a:endParaRPr lang="en-US"/>
          </a:p>
        </p:txBody>
      </p:sp>
    </p:spTree>
    <p:extLst>
      <p:ext uri="{BB962C8B-B14F-4D97-AF65-F5344CB8AC3E}">
        <p14:creationId xmlns:p14="http://schemas.microsoft.com/office/powerpoint/2010/main" val="3425408327"/>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A3C25-70C3-4799-B81D-9BD975C3AE6F}"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EB4F2-A3B5-466D-B040-9D77C6FFF28F}" type="slidenum">
              <a:rPr lang="en-US" smtClean="0"/>
              <a:pPr/>
              <a:t>‹#›</a:t>
            </a:fld>
            <a:endParaRPr lang="en-US"/>
          </a:p>
        </p:txBody>
      </p:sp>
    </p:spTree>
    <p:extLst>
      <p:ext uri="{BB962C8B-B14F-4D97-AF65-F5344CB8AC3E}">
        <p14:creationId xmlns:p14="http://schemas.microsoft.com/office/powerpoint/2010/main" val="873235676"/>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A3C25-70C3-4799-B81D-9BD975C3AE6F}"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EB4F2-A3B5-466D-B040-9D77C6FFF28F}" type="slidenum">
              <a:rPr lang="en-US" smtClean="0"/>
              <a:pPr/>
              <a:t>‹#›</a:t>
            </a:fld>
            <a:endParaRPr lang="en-US"/>
          </a:p>
        </p:txBody>
      </p:sp>
    </p:spTree>
    <p:extLst>
      <p:ext uri="{BB962C8B-B14F-4D97-AF65-F5344CB8AC3E}">
        <p14:creationId xmlns:p14="http://schemas.microsoft.com/office/powerpoint/2010/main" val="775730994"/>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A3C25-70C3-4799-B81D-9BD975C3AE6F}"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EB4F2-A3B5-466D-B040-9D77C6FFF28F}" type="slidenum">
              <a:rPr lang="en-US" smtClean="0"/>
              <a:pPr/>
              <a:t>‹#›</a:t>
            </a:fld>
            <a:endParaRPr lang="en-US"/>
          </a:p>
        </p:txBody>
      </p:sp>
    </p:spTree>
    <p:extLst>
      <p:ext uri="{BB962C8B-B14F-4D97-AF65-F5344CB8AC3E}">
        <p14:creationId xmlns:p14="http://schemas.microsoft.com/office/powerpoint/2010/main" val="4011283781"/>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BA3C25-70C3-4799-B81D-9BD975C3AE6F}"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EB4F2-A3B5-466D-B040-9D77C6FFF28F}" type="slidenum">
              <a:rPr lang="en-US" smtClean="0"/>
              <a:pPr/>
              <a:t>‹#›</a:t>
            </a:fld>
            <a:endParaRPr lang="en-US"/>
          </a:p>
        </p:txBody>
      </p:sp>
    </p:spTree>
    <p:extLst>
      <p:ext uri="{BB962C8B-B14F-4D97-AF65-F5344CB8AC3E}">
        <p14:creationId xmlns:p14="http://schemas.microsoft.com/office/powerpoint/2010/main" val="4118934396"/>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BA3C25-70C3-4799-B81D-9BD975C3AE6F}" type="datetimeFigureOut">
              <a:rPr lang="en-US" smtClean="0"/>
              <a:pPr/>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EB4F2-A3B5-466D-B040-9D77C6FFF28F}" type="slidenum">
              <a:rPr lang="en-US" smtClean="0"/>
              <a:pPr/>
              <a:t>‹#›</a:t>
            </a:fld>
            <a:endParaRPr lang="en-US"/>
          </a:p>
        </p:txBody>
      </p:sp>
    </p:spTree>
    <p:extLst>
      <p:ext uri="{BB962C8B-B14F-4D97-AF65-F5344CB8AC3E}">
        <p14:creationId xmlns:p14="http://schemas.microsoft.com/office/powerpoint/2010/main" val="3469331158"/>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BA3C25-70C3-4799-B81D-9BD975C3AE6F}" type="datetimeFigureOut">
              <a:rPr lang="en-US" smtClean="0"/>
              <a:pPr/>
              <a:t>10/31/2023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3EB4F2-A3B5-466D-B040-9D77C6FFF28F}" type="slidenum">
              <a:rPr lang="en-US" smtClean="0"/>
              <a:pPr/>
              <a:t>‹#›</a:t>
            </a:fld>
            <a:endParaRPr lang="en-US"/>
          </a:p>
        </p:txBody>
      </p:sp>
    </p:spTree>
    <p:extLst>
      <p:ext uri="{BB962C8B-B14F-4D97-AF65-F5344CB8AC3E}">
        <p14:creationId xmlns:p14="http://schemas.microsoft.com/office/powerpoint/2010/main" val="436638998"/>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BA3C25-70C3-4799-B81D-9BD975C3AE6F}" type="datetimeFigureOut">
              <a:rPr lang="en-US" smtClean="0"/>
              <a:pPr/>
              <a:t>10/31/2023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3EB4F2-A3B5-466D-B040-9D77C6FFF28F}" type="slidenum">
              <a:rPr lang="en-US" smtClean="0"/>
              <a:pPr/>
              <a:t>‹#›</a:t>
            </a:fld>
            <a:endParaRPr lang="en-US"/>
          </a:p>
        </p:txBody>
      </p:sp>
    </p:spTree>
    <p:extLst>
      <p:ext uri="{BB962C8B-B14F-4D97-AF65-F5344CB8AC3E}">
        <p14:creationId xmlns:p14="http://schemas.microsoft.com/office/powerpoint/2010/main" val="622759198"/>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BA3C25-70C3-4799-B81D-9BD975C3AE6F}" type="datetimeFigureOut">
              <a:rPr lang="en-US" smtClean="0"/>
              <a:pPr/>
              <a:t>10/31/2023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3EB4F2-A3B5-466D-B040-9D77C6FFF28F}" type="slidenum">
              <a:rPr lang="en-US" smtClean="0"/>
              <a:pPr/>
              <a:t>‹#›</a:t>
            </a:fld>
            <a:endParaRPr lang="en-US"/>
          </a:p>
        </p:txBody>
      </p:sp>
    </p:spTree>
    <p:extLst>
      <p:ext uri="{BB962C8B-B14F-4D97-AF65-F5344CB8AC3E}">
        <p14:creationId xmlns:p14="http://schemas.microsoft.com/office/powerpoint/2010/main" val="165119518"/>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BA3C25-70C3-4799-B81D-9BD975C3AE6F}" type="datetimeFigureOut">
              <a:rPr lang="en-US" smtClean="0"/>
              <a:pPr/>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EB4F2-A3B5-466D-B040-9D77C6FFF28F}" type="slidenum">
              <a:rPr lang="en-US" smtClean="0"/>
              <a:pPr/>
              <a:t>‹#›</a:t>
            </a:fld>
            <a:endParaRPr lang="en-US"/>
          </a:p>
        </p:txBody>
      </p:sp>
    </p:spTree>
    <p:extLst>
      <p:ext uri="{BB962C8B-B14F-4D97-AF65-F5344CB8AC3E}">
        <p14:creationId xmlns:p14="http://schemas.microsoft.com/office/powerpoint/2010/main" val="3990287411"/>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BA3C25-70C3-4799-B81D-9BD975C3AE6F}" type="datetimeFigureOut">
              <a:rPr lang="en-US" smtClean="0"/>
              <a:pPr/>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EB4F2-A3B5-466D-B040-9D77C6FFF28F}" type="slidenum">
              <a:rPr lang="en-US" smtClean="0"/>
              <a:pPr/>
              <a:t>‹#›</a:t>
            </a:fld>
            <a:endParaRPr lang="en-US"/>
          </a:p>
        </p:txBody>
      </p:sp>
    </p:spTree>
    <p:extLst>
      <p:ext uri="{BB962C8B-B14F-4D97-AF65-F5344CB8AC3E}">
        <p14:creationId xmlns:p14="http://schemas.microsoft.com/office/powerpoint/2010/main" val="3289629791"/>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A3C25-70C3-4799-B81D-9BD975C3AE6F}" type="datetimeFigureOut">
              <a:rPr lang="en-US" smtClean="0"/>
              <a:pPr/>
              <a:t>10/31/2023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EB4F2-A3B5-466D-B040-9D77C6FFF28F}" type="slidenum">
              <a:rPr lang="en-US" smtClean="0"/>
              <a:pPr/>
              <a:t>‹#›</a:t>
            </a:fld>
            <a:endParaRPr lang="en-US"/>
          </a:p>
        </p:txBody>
      </p:sp>
    </p:spTree>
    <p:extLst>
      <p:ext uri="{BB962C8B-B14F-4D97-AF65-F5344CB8AC3E}">
        <p14:creationId xmlns:p14="http://schemas.microsoft.com/office/powerpoint/2010/main" val="2721799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1844824"/>
            <a:ext cx="3505200" cy="3022492"/>
          </a:xfrm>
          <a:prstGeom prst="rect">
            <a:avLst/>
          </a:prstGeom>
          <a:effectLst>
            <a:glow rad="228600">
              <a:schemeClr val="accent5">
                <a:satMod val="175000"/>
                <a:alpha val="40000"/>
              </a:schemeClr>
            </a:glo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240" y="5214950"/>
            <a:ext cx="3016053" cy="489580"/>
          </a:xfrm>
          <a:prstGeom prst="rect">
            <a:avLst/>
          </a:prstGeom>
          <a:ln>
            <a:noFill/>
          </a:ln>
          <a:effectLst>
            <a:outerShdw blurRad="190500" algn="tl" rotWithShape="0">
              <a:srgbClr val="000000">
                <a:alpha val="70000"/>
              </a:srgbClr>
            </a:outerShdw>
          </a:effec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88640"/>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748969"/>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395536" y="294808"/>
            <a:ext cx="8424937" cy="5904180"/>
          </a:xfrm>
          <a:prstGeom prst="rect">
            <a:avLst/>
          </a:prstGeom>
        </p:spPr>
        <p:txBody>
          <a:bodyPr wrap="square">
            <a:spAutoFit/>
          </a:bodyPr>
          <a:lstStyle/>
          <a:p>
            <a:pPr lvl="0" algn="justLow" rtl="1">
              <a:spcAft>
                <a:spcPts val="800"/>
              </a:spcAft>
            </a:pPr>
            <a:r>
              <a:rPr lang="fa-IR" sz="2000" dirty="0" smtClean="0">
                <a:solidFill>
                  <a:srgbClr val="FFFF00"/>
                </a:solidFill>
                <a:cs typeface="B Titr" panose="00000700000000000000" pitchFamily="2" charset="-78"/>
              </a:rPr>
              <a:t>وظایف هیأت اجرایی: </a:t>
            </a:r>
            <a:endParaRPr lang="en-US" sz="2000" dirty="0">
              <a:solidFill>
                <a:srgbClr val="FFFF00"/>
              </a:solidFill>
              <a:cs typeface="B Titr" panose="00000700000000000000" pitchFamily="2" charset="-78"/>
            </a:endParaRPr>
          </a:p>
          <a:p>
            <a:pPr marL="285750" indent="-285750" algn="justLow" rtl="1">
              <a:lnSpc>
                <a:spcPct val="150000"/>
              </a:lnSpc>
              <a:buFont typeface="Arial" panose="020B0604020202020204" pitchFamily="34" charset="0"/>
              <a:buChar char="•"/>
            </a:pPr>
            <a:r>
              <a:rPr lang="fa-IR" b="1" dirty="0" smtClean="0">
                <a:cs typeface="B Zar" panose="00000400000000000000" pitchFamily="2" charset="-78"/>
              </a:rPr>
              <a:t>تعیین </a:t>
            </a:r>
            <a:r>
              <a:rPr lang="fa-IR" b="1" dirty="0">
                <a:cs typeface="B Zar" panose="00000400000000000000" pitchFamily="2" charset="-78"/>
              </a:rPr>
              <a:t>اعضای شعب اخذ رأی حداقل تا یک­ماه پیش از روز اخذ رأی، براي هر شعبه ثبت‌نام و اخذ رأي</a:t>
            </a:r>
          </a:p>
          <a:p>
            <a:pPr marL="285750" indent="-285750" algn="justLow" rtl="1">
              <a:lnSpc>
                <a:spcPct val="150000"/>
              </a:lnSpc>
              <a:buFont typeface="Arial" panose="020B0604020202020204" pitchFamily="34" charset="0"/>
              <a:buChar char="•"/>
            </a:pPr>
            <a:r>
              <a:rPr lang="fa-IR" b="1" dirty="0">
                <a:cs typeface="B Zar" panose="00000400000000000000" pitchFamily="2" charset="-78"/>
              </a:rPr>
              <a:t>بررسی صلاحیت داوطلبان انتخابات ظرف مدت 15 روز پس از پایان مهلت ثبت نام، با توجه به نتایج اعلام شده از سوی وزارت کشور و با نتایج بدست آمده از بررسی های لازم در محل</a:t>
            </a:r>
          </a:p>
          <a:p>
            <a:pPr marL="285750" indent="-285750" algn="justLow" rtl="1">
              <a:lnSpc>
                <a:spcPct val="150000"/>
              </a:lnSpc>
              <a:buFont typeface="Arial" panose="020B0604020202020204" pitchFamily="34" charset="0"/>
              <a:buChar char="•"/>
            </a:pPr>
            <a:r>
              <a:rPr lang="fa-IR" b="1" dirty="0">
                <a:cs typeface="B Zar" panose="00000400000000000000" pitchFamily="2" charset="-78"/>
              </a:rPr>
              <a:t>ابلاغ نظر هیأت اجرائی انتخابات مبنی‌بر عدم تأیید یا عدم احراز صلاحیت داوطلب با ذکر مستند قانونی به داوطلبان و به هیأت نظارت استان </a:t>
            </a:r>
          </a:p>
          <a:p>
            <a:pPr marL="285750" indent="-285750" algn="justLow" rtl="1">
              <a:lnSpc>
                <a:spcPct val="150000"/>
              </a:lnSpc>
              <a:buFont typeface="Arial" panose="020B0604020202020204" pitchFamily="34" charset="0"/>
              <a:buChar char="•"/>
            </a:pPr>
            <a:r>
              <a:rPr lang="fa-IR" b="1" dirty="0">
                <a:cs typeface="B Zar" panose="00000400000000000000" pitchFamily="2" charset="-78"/>
              </a:rPr>
              <a:t>ابلاغ دلایل عدم تأیید یا عدم احراز صلاحیت به داوطلبان رد­صلاحیت شده </a:t>
            </a:r>
          </a:p>
          <a:p>
            <a:pPr marL="285750" indent="-285750" algn="justLow" rtl="1">
              <a:lnSpc>
                <a:spcPct val="150000"/>
              </a:lnSpc>
              <a:buFont typeface="Arial" panose="020B0604020202020204" pitchFamily="34" charset="0"/>
              <a:buChar char="•"/>
            </a:pPr>
            <a:r>
              <a:rPr lang="fa-IR" b="1" dirty="0">
                <a:cs typeface="B Zar" panose="00000400000000000000" pitchFamily="2" charset="-78"/>
              </a:rPr>
              <a:t>دریافت شكايات واصله از تاريخ تشكيل هيأت اجرایي تا دو روز پس از اعلام نتيجه اخذ رأي انتخابات و رسيدگي در جلسه مشترك هيأت‌هاي اجرایي و نظارت حوزه انتخابيه</a:t>
            </a:r>
          </a:p>
          <a:p>
            <a:pPr marL="285750" indent="-285750" algn="justLow" rtl="1">
              <a:lnSpc>
                <a:spcPct val="150000"/>
              </a:lnSpc>
              <a:buFont typeface="Arial" panose="020B0604020202020204" pitchFamily="34" charset="0"/>
              <a:buChar char="•"/>
            </a:pPr>
            <a:r>
              <a:rPr lang="fa-IR" b="1" dirty="0">
                <a:cs typeface="B Zar" panose="00000400000000000000" pitchFamily="2" charset="-78"/>
              </a:rPr>
              <a:t>ابطال انتخابات يك يا چند شعبه با تأييد هيأت نظارت، در صورتي كه در سرنوشت انتخابات مؤثر نباشد</a:t>
            </a:r>
          </a:p>
          <a:p>
            <a:pPr marL="285750" indent="-285750" algn="justLow" rtl="1">
              <a:lnSpc>
                <a:spcPct val="150000"/>
              </a:lnSpc>
              <a:buFont typeface="Arial" panose="020B0604020202020204" pitchFamily="34" charset="0"/>
              <a:buChar char="•"/>
            </a:pPr>
            <a:r>
              <a:rPr lang="fa-IR" b="1" dirty="0">
                <a:cs typeface="B Zar" panose="00000400000000000000" pitchFamily="2" charset="-78"/>
              </a:rPr>
              <a:t>امـحاي تعرفـه و برگ‌هاي رأي مصرف شده انتخابات مجلس شوراي اسلامي با حضور اعضاي هيأت اجرایي و حتي‌الامكان هيأت نظارت مركز حوزه انتخابيه پس از وصول دستور وزارت </a:t>
            </a:r>
            <a:r>
              <a:rPr lang="fa-IR" b="1" dirty="0" smtClean="0">
                <a:cs typeface="B Zar" panose="00000400000000000000" pitchFamily="2" charset="-78"/>
              </a:rPr>
              <a:t>كشور</a:t>
            </a:r>
            <a:endParaRPr lang="fa-IR" b="1" dirty="0">
              <a:cs typeface="B Zar" panose="000004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33890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2" name="Rectangle 1"/>
          <p:cNvSpPr/>
          <p:nvPr/>
        </p:nvSpPr>
        <p:spPr>
          <a:xfrm>
            <a:off x="6661402" y="218383"/>
            <a:ext cx="2311851" cy="487506"/>
          </a:xfrm>
          <a:prstGeom prst="rect">
            <a:avLst/>
          </a:prstGeom>
        </p:spPr>
        <p:txBody>
          <a:bodyPr wrap="none">
            <a:spAutoFit/>
          </a:bodyPr>
          <a:lstStyle/>
          <a:p>
            <a:pPr algn="r" rtl="1">
              <a:lnSpc>
                <a:spcPct val="107000"/>
              </a:lnSpc>
              <a:spcAft>
                <a:spcPts val="800"/>
              </a:spcAft>
            </a:pPr>
            <a:r>
              <a:rPr lang="fa-IR" sz="2400" dirty="0">
                <a:solidFill>
                  <a:srgbClr val="FFFF00"/>
                </a:solidFill>
                <a:cs typeface="B Titr" panose="00000700000000000000" pitchFamily="2" charset="-78"/>
              </a:rPr>
              <a:t>ثبت نام از </a:t>
            </a:r>
            <a:r>
              <a:rPr lang="fa-IR" sz="2400" dirty="0" smtClean="0">
                <a:solidFill>
                  <a:srgbClr val="FFFF00"/>
                </a:solidFill>
                <a:cs typeface="B Titr" panose="00000700000000000000" pitchFamily="2" charset="-78"/>
              </a:rPr>
              <a:t>داوطلبان</a:t>
            </a:r>
            <a:endParaRPr lang="en-US" dirty="0">
              <a:solidFill>
                <a:srgbClr val="FFFF00"/>
              </a:solidFill>
              <a:effectLst/>
              <a:latin typeface="Calibri" panose="020F0502020204030204" pitchFamily="34" charset="0"/>
              <a:ea typeface="Calibri" panose="020F0502020204030204" pitchFamily="34" charset="0"/>
              <a:cs typeface="B Titr" panose="00000700000000000000" pitchFamily="2" charset="-78"/>
            </a:endParaRPr>
          </a:p>
        </p:txBody>
      </p:sp>
      <p:sp>
        <p:nvSpPr>
          <p:cNvPr id="5" name="Rectangle 4"/>
          <p:cNvSpPr/>
          <p:nvPr/>
        </p:nvSpPr>
        <p:spPr>
          <a:xfrm>
            <a:off x="107504" y="747338"/>
            <a:ext cx="8865749" cy="6140142"/>
          </a:xfrm>
          <a:prstGeom prst="rect">
            <a:avLst/>
          </a:prstGeom>
        </p:spPr>
        <p:txBody>
          <a:bodyPr wrap="square">
            <a:spAutoFit/>
          </a:bodyPr>
          <a:lstStyle/>
          <a:p>
            <a:pPr marL="171450" algn="r" rtl="1">
              <a:lnSpc>
                <a:spcPct val="150000"/>
              </a:lnSpc>
            </a:pPr>
            <a:r>
              <a:rPr lang="fa-IR" dirty="0">
                <a:solidFill>
                  <a:schemeClr val="bg1"/>
                </a:solidFill>
                <a:latin typeface="Calibri" panose="020F0502020204030204" pitchFamily="34" charset="0"/>
                <a:ea typeface="Calibri" panose="020F0502020204030204" pitchFamily="34" charset="0"/>
                <a:cs typeface="B Titr" panose="00000700000000000000" pitchFamily="2" charset="-78"/>
              </a:rPr>
              <a:t>زمان: </a:t>
            </a:r>
          </a:p>
          <a:p>
            <a:pPr marL="357188" indent="-185738" algn="r" rtl="1">
              <a:lnSpc>
                <a:spcPct val="150000"/>
              </a:lnSpc>
              <a:buFont typeface="Arial" panose="020B0604020202020204" pitchFamily="34" charset="0"/>
              <a:buChar char="•"/>
            </a:pPr>
            <a:r>
              <a:rPr lang="ar-SA" sz="1600" b="1" dirty="0" smtClean="0">
                <a:solidFill>
                  <a:schemeClr val="bg1">
                    <a:lumMod val="95000"/>
                  </a:schemeClr>
                </a:solidFill>
                <a:cs typeface="B Zar" panose="00000400000000000000" pitchFamily="2" charset="-78"/>
              </a:rPr>
              <a:t>ظرف </a:t>
            </a:r>
            <a:r>
              <a:rPr lang="ar-SA" sz="1600" b="1" dirty="0">
                <a:solidFill>
                  <a:schemeClr val="bg1">
                    <a:lumMod val="95000"/>
                  </a:schemeClr>
                </a:solidFill>
                <a:cs typeface="B Zar" panose="00000400000000000000" pitchFamily="2" charset="-78"/>
              </a:rPr>
              <a:t>هفت­ روز از تاریخ انتشار دستور شروع ثبت­نام به‏وسیله‏ وزارت‏</a:t>
            </a:r>
            <a:r>
              <a:rPr lang="ar-SA" sz="1600" b="1" dirty="0" smtClean="0">
                <a:solidFill>
                  <a:schemeClr val="bg1">
                    <a:lumMod val="95000"/>
                  </a:schemeClr>
                </a:solidFill>
                <a:cs typeface="B Zar" panose="00000400000000000000" pitchFamily="2" charset="-78"/>
              </a:rPr>
              <a:t>کشور</a:t>
            </a:r>
            <a:endParaRPr lang="fa-IR" sz="1600" b="1" dirty="0" smtClean="0">
              <a:solidFill>
                <a:schemeClr val="bg1">
                  <a:lumMod val="95000"/>
                </a:schemeClr>
              </a:solidFill>
              <a:cs typeface="B Zar" panose="00000400000000000000" pitchFamily="2" charset="-78"/>
            </a:endParaRPr>
          </a:p>
          <a:p>
            <a:pPr marL="171450" algn="r" rtl="1">
              <a:lnSpc>
                <a:spcPct val="150000"/>
              </a:lnSpc>
            </a:pPr>
            <a:r>
              <a:rPr lang="fa-IR" dirty="0">
                <a:solidFill>
                  <a:schemeClr val="bg1"/>
                </a:solidFill>
                <a:latin typeface="Calibri" panose="020F0502020204030204" pitchFamily="34" charset="0"/>
                <a:ea typeface="Calibri" panose="020F0502020204030204" pitchFamily="34" charset="0"/>
                <a:cs typeface="B Titr" panose="00000700000000000000" pitchFamily="2" charset="-78"/>
              </a:rPr>
              <a:t>روش: </a:t>
            </a:r>
          </a:p>
          <a:p>
            <a:pPr marL="357188" indent="-185738" algn="r" rtl="1">
              <a:lnSpc>
                <a:spcPct val="150000"/>
              </a:lnSpc>
              <a:buFont typeface="Arial" panose="020B0604020202020204" pitchFamily="34" charset="0"/>
              <a:buChar char="•"/>
            </a:pPr>
            <a:r>
              <a:rPr lang="ar-SA" sz="1600" b="1" dirty="0" smtClean="0">
                <a:solidFill>
                  <a:schemeClr val="bg1">
                    <a:lumMod val="95000"/>
                  </a:schemeClr>
                </a:solidFill>
                <a:cs typeface="B Zar" panose="00000400000000000000" pitchFamily="2" charset="-78"/>
              </a:rPr>
              <a:t>الكترونيكي</a:t>
            </a:r>
            <a:endParaRPr lang="fa-IR" sz="1600" b="1" dirty="0">
              <a:solidFill>
                <a:schemeClr val="bg1">
                  <a:lumMod val="95000"/>
                </a:schemeClr>
              </a:solidFill>
              <a:cs typeface="B Zar" panose="00000400000000000000" pitchFamily="2" charset="-78"/>
            </a:endParaRPr>
          </a:p>
          <a:p>
            <a:pPr algn="r" rtl="1">
              <a:lnSpc>
                <a:spcPct val="150000"/>
              </a:lnSpc>
            </a:pPr>
            <a:r>
              <a:rPr lang="fa-IR" dirty="0" smtClean="0">
                <a:solidFill>
                  <a:schemeClr val="bg1"/>
                </a:solidFill>
                <a:latin typeface="Calibri" panose="020F0502020204030204" pitchFamily="34" charset="0"/>
                <a:ea typeface="Calibri" panose="020F0502020204030204" pitchFamily="34" charset="0"/>
                <a:cs typeface="B Titr" panose="00000700000000000000" pitchFamily="2" charset="-78"/>
              </a:rPr>
              <a:t>انتخاب </a:t>
            </a:r>
            <a:r>
              <a:rPr lang="fa-IR" dirty="0">
                <a:solidFill>
                  <a:schemeClr val="bg1"/>
                </a:solidFill>
                <a:latin typeface="Calibri" panose="020F0502020204030204" pitchFamily="34" charset="0"/>
                <a:ea typeface="Calibri" panose="020F0502020204030204" pitchFamily="34" charset="0"/>
                <a:cs typeface="B Titr" panose="00000700000000000000" pitchFamily="2" charset="-78"/>
              </a:rPr>
              <a:t>شوندگان هنگام ثبت نام بايد داراي شرايط زير باشند : </a:t>
            </a:r>
            <a:endParaRPr lang="en-US" dirty="0">
              <a:solidFill>
                <a:schemeClr val="bg1"/>
              </a:solidFill>
              <a:latin typeface="Calibri" panose="020F0502020204030204" pitchFamily="34" charset="0"/>
              <a:ea typeface="Calibri" panose="020F0502020204030204" pitchFamily="34" charset="0"/>
              <a:cs typeface="B Titr" panose="00000700000000000000" pitchFamily="2" charset="-78"/>
            </a:endParaRPr>
          </a:p>
          <a:p>
            <a:pPr marL="357188" lvl="0" indent="-185738" algn="r" rtl="1">
              <a:lnSpc>
                <a:spcPct val="150000"/>
              </a:lnSpc>
              <a:buFont typeface="Arial" panose="020B0604020202020204" pitchFamily="34" charset="0"/>
              <a:buChar char="•"/>
            </a:pPr>
            <a:r>
              <a:rPr lang="fa-IR" sz="1600" b="1" dirty="0">
                <a:solidFill>
                  <a:schemeClr val="bg1">
                    <a:lumMod val="95000"/>
                  </a:schemeClr>
                </a:solidFill>
                <a:cs typeface="B Zar" panose="00000400000000000000" pitchFamily="2" charset="-78"/>
              </a:rPr>
              <a:t>اعتقاد و التزام عملي به اسلام</a:t>
            </a:r>
            <a:endParaRPr lang="en-US" sz="1600" b="1" dirty="0">
              <a:solidFill>
                <a:schemeClr val="bg1">
                  <a:lumMod val="95000"/>
                </a:schemeClr>
              </a:solidFill>
              <a:cs typeface="B Zar" panose="00000400000000000000" pitchFamily="2" charset="-78"/>
            </a:endParaRPr>
          </a:p>
          <a:p>
            <a:pPr marL="357188" lvl="0" indent="-185738" algn="r" rtl="1">
              <a:lnSpc>
                <a:spcPct val="150000"/>
              </a:lnSpc>
              <a:buFont typeface="Arial" panose="020B0604020202020204" pitchFamily="34" charset="0"/>
              <a:buChar char="•"/>
            </a:pPr>
            <a:r>
              <a:rPr lang="fa-IR" sz="1600" b="1" dirty="0">
                <a:solidFill>
                  <a:schemeClr val="bg1">
                    <a:lumMod val="95000"/>
                  </a:schemeClr>
                </a:solidFill>
                <a:cs typeface="B Zar" panose="00000400000000000000" pitchFamily="2" charset="-78"/>
              </a:rPr>
              <a:t>التزام عملي به نظام مقدس جمهوري اسلامي ايران .</a:t>
            </a:r>
            <a:endParaRPr lang="en-US" sz="1600" b="1" dirty="0">
              <a:solidFill>
                <a:schemeClr val="bg1">
                  <a:lumMod val="95000"/>
                </a:schemeClr>
              </a:solidFill>
              <a:cs typeface="B Zar" panose="00000400000000000000" pitchFamily="2" charset="-78"/>
            </a:endParaRPr>
          </a:p>
          <a:p>
            <a:pPr marL="357188" lvl="0" indent="-185738" algn="r" rtl="1">
              <a:lnSpc>
                <a:spcPct val="150000"/>
              </a:lnSpc>
              <a:buFont typeface="Arial" panose="020B0604020202020204" pitchFamily="34" charset="0"/>
              <a:buChar char="•"/>
            </a:pPr>
            <a:r>
              <a:rPr lang="fa-IR" sz="1600" b="1" dirty="0">
                <a:solidFill>
                  <a:schemeClr val="bg1">
                    <a:lumMod val="95000"/>
                  </a:schemeClr>
                </a:solidFill>
                <a:cs typeface="B Zar" panose="00000400000000000000" pitchFamily="2" charset="-78"/>
              </a:rPr>
              <a:t>تابعيت كشور جمهوري اسلامي ايران.</a:t>
            </a:r>
            <a:endParaRPr lang="en-US" sz="1600" b="1" dirty="0">
              <a:solidFill>
                <a:schemeClr val="bg1">
                  <a:lumMod val="95000"/>
                </a:schemeClr>
              </a:solidFill>
              <a:cs typeface="B Zar" panose="00000400000000000000" pitchFamily="2" charset="-78"/>
            </a:endParaRPr>
          </a:p>
          <a:p>
            <a:pPr marL="357188" lvl="0" indent="-185738" algn="r" rtl="1">
              <a:lnSpc>
                <a:spcPct val="150000"/>
              </a:lnSpc>
              <a:buFont typeface="Arial" panose="020B0604020202020204" pitchFamily="34" charset="0"/>
              <a:buChar char="•"/>
            </a:pPr>
            <a:r>
              <a:rPr lang="fa-IR" sz="1600" b="1" dirty="0">
                <a:solidFill>
                  <a:schemeClr val="bg1">
                    <a:lumMod val="95000"/>
                  </a:schemeClr>
                </a:solidFill>
                <a:cs typeface="B Zar" panose="00000400000000000000" pitchFamily="2" charset="-78"/>
              </a:rPr>
              <a:t>ابراز وفاداري به قانون اساسي و اصل مترقي ولايت مطلقه فقيه .</a:t>
            </a:r>
            <a:endParaRPr lang="en-US" sz="1600" b="1" dirty="0">
              <a:solidFill>
                <a:schemeClr val="bg1">
                  <a:lumMod val="95000"/>
                </a:schemeClr>
              </a:solidFill>
              <a:cs typeface="B Zar" panose="00000400000000000000" pitchFamily="2" charset="-78"/>
            </a:endParaRPr>
          </a:p>
          <a:p>
            <a:pPr marL="357188" lvl="0" indent="-185738" algn="r" rtl="1">
              <a:lnSpc>
                <a:spcPct val="150000"/>
              </a:lnSpc>
              <a:buFont typeface="Arial" panose="020B0604020202020204" pitchFamily="34" charset="0"/>
              <a:buChar char="•"/>
            </a:pPr>
            <a:r>
              <a:rPr lang="fa-IR" sz="1600" b="1" dirty="0">
                <a:solidFill>
                  <a:schemeClr val="bg1">
                    <a:lumMod val="95000"/>
                  </a:schemeClr>
                </a:solidFill>
                <a:cs typeface="B Zar" panose="00000400000000000000" pitchFamily="2" charset="-78"/>
              </a:rPr>
              <a:t>داشتن مدرك تحصيلي كارشناسي ارشد يا معادل آن.</a:t>
            </a:r>
            <a:endParaRPr lang="en-US" sz="1600" b="1" dirty="0">
              <a:solidFill>
                <a:schemeClr val="bg1">
                  <a:lumMod val="95000"/>
                </a:schemeClr>
              </a:solidFill>
              <a:cs typeface="B Zar" panose="00000400000000000000" pitchFamily="2" charset="-78"/>
            </a:endParaRPr>
          </a:p>
          <a:p>
            <a:pPr marL="357188" lvl="0" indent="-185738" algn="r" rtl="1">
              <a:lnSpc>
                <a:spcPct val="150000"/>
              </a:lnSpc>
              <a:buFont typeface="Arial" panose="020B0604020202020204" pitchFamily="34" charset="0"/>
              <a:buChar char="•"/>
            </a:pPr>
            <a:r>
              <a:rPr lang="fa-IR" sz="1600" b="1" dirty="0">
                <a:solidFill>
                  <a:schemeClr val="bg1">
                    <a:lumMod val="95000"/>
                  </a:schemeClr>
                </a:solidFill>
                <a:cs typeface="B Zar" panose="00000400000000000000" pitchFamily="2" charset="-78"/>
              </a:rPr>
              <a:t>نداشتن سوء شهرت در حوزه انتخابيه .</a:t>
            </a:r>
            <a:endParaRPr lang="en-US" sz="1600" b="1" dirty="0">
              <a:solidFill>
                <a:schemeClr val="bg1">
                  <a:lumMod val="95000"/>
                </a:schemeClr>
              </a:solidFill>
              <a:cs typeface="B Zar" panose="00000400000000000000" pitchFamily="2" charset="-78"/>
            </a:endParaRPr>
          </a:p>
          <a:p>
            <a:pPr marL="357188" lvl="0" indent="-185738" algn="r" rtl="1">
              <a:lnSpc>
                <a:spcPct val="150000"/>
              </a:lnSpc>
              <a:buFont typeface="Arial" panose="020B0604020202020204" pitchFamily="34" charset="0"/>
              <a:buChar char="•"/>
            </a:pPr>
            <a:r>
              <a:rPr lang="fa-IR" sz="1600" b="1" dirty="0">
                <a:solidFill>
                  <a:schemeClr val="bg1">
                    <a:lumMod val="95000"/>
                  </a:schemeClr>
                </a:solidFill>
                <a:cs typeface="B Zar" panose="00000400000000000000" pitchFamily="2" charset="-78"/>
              </a:rPr>
              <a:t> داشتن سلامت جسمي و رواني به­گونه‌اي كه توانايي متعارف انجام وظايف نمايندگي را داشته </a:t>
            </a:r>
            <a:r>
              <a:rPr lang="fa-IR" sz="1600" b="1" dirty="0" smtClean="0">
                <a:solidFill>
                  <a:schemeClr val="bg1">
                    <a:lumMod val="95000"/>
                  </a:schemeClr>
                </a:solidFill>
                <a:cs typeface="B Zar" panose="00000400000000000000" pitchFamily="2" charset="-78"/>
              </a:rPr>
              <a:t>باشد</a:t>
            </a:r>
            <a:endParaRPr lang="fa-IR" sz="1600" b="1" dirty="0">
              <a:solidFill>
                <a:schemeClr val="bg1">
                  <a:lumMod val="95000"/>
                </a:schemeClr>
              </a:solidFill>
              <a:cs typeface="B Zar" panose="00000400000000000000" pitchFamily="2" charset="-78"/>
            </a:endParaRPr>
          </a:p>
          <a:p>
            <a:pPr marL="357188" lvl="0" indent="-185738" algn="r"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حداقل </a:t>
            </a:r>
            <a:r>
              <a:rPr lang="fa-IR" sz="1600" b="1" dirty="0">
                <a:solidFill>
                  <a:schemeClr val="bg1">
                    <a:lumMod val="95000"/>
                  </a:schemeClr>
                </a:solidFill>
                <a:cs typeface="B Zar" panose="00000400000000000000" pitchFamily="2" charset="-78"/>
              </a:rPr>
              <a:t>سن سي سال تمام و حداكثر هفتاد و پنج سال تمام </a:t>
            </a:r>
            <a:r>
              <a:rPr lang="fa-IR" sz="1600" b="1" dirty="0" smtClean="0">
                <a:solidFill>
                  <a:schemeClr val="bg1">
                    <a:lumMod val="95000"/>
                  </a:schemeClr>
                </a:solidFill>
                <a:cs typeface="B Zar" panose="00000400000000000000" pitchFamily="2" charset="-78"/>
              </a:rPr>
              <a:t>.</a:t>
            </a:r>
            <a:endParaRPr lang="fa-IR" sz="1600" b="1" dirty="0">
              <a:solidFill>
                <a:schemeClr val="bg1">
                  <a:lumMod val="95000"/>
                </a:schemeClr>
              </a:solidFill>
              <a:cs typeface="B Zar" panose="00000400000000000000" pitchFamily="2" charset="-78"/>
            </a:endParaRPr>
          </a:p>
          <a:p>
            <a:pPr marL="357188" lvl="0" indent="-185738" algn="r"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  </a:t>
            </a:r>
            <a:r>
              <a:rPr lang="fa-IR" sz="1600" b="1" dirty="0">
                <a:solidFill>
                  <a:schemeClr val="bg1">
                    <a:lumMod val="95000"/>
                  </a:schemeClr>
                </a:solidFill>
                <a:cs typeface="B Zar" panose="00000400000000000000" pitchFamily="2" charset="-78"/>
              </a:rPr>
              <a:t>گواهي معتبر و مورد­ تأييد بالاترين مقام نهاد یا مؤسسات مربوط مبني ­بر داشتن حداقل پنج­سال سابقه فعالیت اجرائي یا آموزشي یا پژوهشي یا ‌قضائی در یک یا همه آنها در بخش دولتي، عمومي يا غير­عمومي در هنگام </a:t>
            </a:r>
            <a:r>
              <a:rPr lang="fa-IR" sz="1600" b="1" dirty="0" smtClean="0">
                <a:solidFill>
                  <a:schemeClr val="bg1">
                    <a:lumMod val="95000"/>
                  </a:schemeClr>
                </a:solidFill>
                <a:cs typeface="B Zar" panose="00000400000000000000" pitchFamily="2" charset="-78"/>
              </a:rPr>
              <a:t>ثبت‌نام</a:t>
            </a:r>
            <a:endParaRPr lang="fa-IR" sz="1600" b="1" dirty="0">
              <a:solidFill>
                <a:schemeClr val="bg1">
                  <a:lumMod val="95000"/>
                </a:schemeClr>
              </a:solidFill>
              <a:cs typeface="B Zar" panose="00000400000000000000" pitchFamily="2" charset="-78"/>
            </a:endParaRPr>
          </a:p>
          <a:p>
            <a:pPr marL="357188" lvl="0" indent="-185738" algn="r"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داشتن </a:t>
            </a:r>
            <a:r>
              <a:rPr lang="fa-IR" sz="1600" b="1" dirty="0">
                <a:solidFill>
                  <a:schemeClr val="bg1">
                    <a:lumMod val="95000"/>
                  </a:schemeClr>
                </a:solidFill>
                <a:cs typeface="B Zar" panose="00000400000000000000" pitchFamily="2" charset="-78"/>
              </a:rPr>
              <a:t>کارت یا گواهي پايان خدمت وظيفه يا معافيت دائم قانوني</a:t>
            </a:r>
            <a:endParaRPr lang="en-US" sz="1600" b="1" dirty="0">
              <a:solidFill>
                <a:schemeClr val="bg1">
                  <a:lumMod val="95000"/>
                </a:schemeClr>
              </a:solidFill>
              <a:cs typeface="B Zar" panose="000004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2464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259632" y="769934"/>
            <a:ext cx="7507013" cy="4247317"/>
          </a:xfrm>
          <a:prstGeom prst="rect">
            <a:avLst/>
          </a:prstGeom>
        </p:spPr>
        <p:txBody>
          <a:bodyPr wrap="square">
            <a:spAutoFit/>
          </a:bodyPr>
          <a:lstStyle/>
          <a:p>
            <a:pPr marL="185738" lvl="2" indent="-185738" algn="just" rtl="1">
              <a:lnSpc>
                <a:spcPct val="150000"/>
              </a:lnSpc>
              <a:buFont typeface="Arial" panose="020B0604020202020204" pitchFamily="34" charset="0"/>
              <a:buChar char="•"/>
            </a:pPr>
            <a:r>
              <a:rPr lang="fa-IR" sz="2000" dirty="0" smtClean="0">
                <a:solidFill>
                  <a:srgbClr val="92D050"/>
                </a:solidFill>
                <a:cs typeface="B Titr" panose="00000700000000000000" pitchFamily="2" charset="-78"/>
              </a:rPr>
              <a:t>تعاریف : </a:t>
            </a:r>
          </a:p>
          <a:p>
            <a:pPr marL="542925" lvl="2" indent="-357188" algn="just" rtl="1">
              <a:lnSpc>
                <a:spcPct val="150000"/>
              </a:lnSpc>
              <a:buFont typeface="Wingdings" panose="05000000000000000000" pitchFamily="2" charset="2"/>
              <a:buChar char="ü"/>
              <a:tabLst>
                <a:tab pos="1343025" algn="l"/>
              </a:tabLst>
            </a:pPr>
            <a:r>
              <a:rPr lang="fa-IR" sz="2000" dirty="0" smtClean="0">
                <a:solidFill>
                  <a:srgbClr val="FFC000"/>
                </a:solidFill>
                <a:cs typeface="B Titr" panose="00000700000000000000" pitchFamily="2" charset="-78"/>
              </a:rPr>
              <a:t>داوطلب: </a:t>
            </a:r>
            <a:r>
              <a:rPr lang="fa-IR" sz="2000" b="1" dirty="0">
                <a:solidFill>
                  <a:schemeClr val="bg1"/>
                </a:solidFill>
                <a:cs typeface="B Nazanin" panose="00000400000000000000" pitchFamily="2" charset="-78"/>
              </a:rPr>
              <a:t>فردی است که برای شرکت در رقابت </a:t>
            </a:r>
            <a:r>
              <a:rPr lang="fa-IR" sz="2000" b="1" dirty="0" smtClean="0">
                <a:solidFill>
                  <a:schemeClr val="bg1"/>
                </a:solidFill>
                <a:cs typeface="B Nazanin" panose="00000400000000000000" pitchFamily="2" charset="-78"/>
              </a:rPr>
              <a:t>انتخاباتی </a:t>
            </a:r>
            <a:r>
              <a:rPr lang="fa-IR" sz="2000" b="1" dirty="0">
                <a:solidFill>
                  <a:schemeClr val="bg1"/>
                </a:solidFill>
                <a:cs typeface="B Nazanin" panose="00000400000000000000" pitchFamily="2" charset="-78"/>
              </a:rPr>
              <a:t>در مهلت مقرر اقدام به ثبت نام می نماید</a:t>
            </a:r>
            <a:r>
              <a:rPr lang="fa-IR" sz="2000" b="1" dirty="0" smtClean="0">
                <a:solidFill>
                  <a:schemeClr val="bg1"/>
                </a:solidFill>
                <a:cs typeface="B Nazanin" panose="00000400000000000000" pitchFamily="2" charset="-78"/>
              </a:rPr>
              <a:t> .</a:t>
            </a:r>
          </a:p>
          <a:p>
            <a:pPr marL="542925" lvl="2" indent="-357188" algn="just" rtl="1">
              <a:lnSpc>
                <a:spcPct val="150000"/>
              </a:lnSpc>
              <a:buFont typeface="Wingdings" panose="05000000000000000000" pitchFamily="2" charset="2"/>
              <a:buChar char="ü"/>
            </a:pPr>
            <a:r>
              <a:rPr lang="fa-IR" sz="2000" dirty="0" smtClean="0">
                <a:solidFill>
                  <a:srgbClr val="FFC000"/>
                </a:solidFill>
                <a:cs typeface="B Titr" panose="00000700000000000000" pitchFamily="2" charset="-78"/>
              </a:rPr>
              <a:t>نامزد: </a:t>
            </a:r>
            <a:r>
              <a:rPr lang="fa-IR" sz="2000" b="1" dirty="0">
                <a:solidFill>
                  <a:schemeClr val="bg1"/>
                </a:solidFill>
                <a:cs typeface="B Nazanin" panose="00000400000000000000" pitchFamily="2" charset="-78"/>
              </a:rPr>
              <a:t>داوطلبی است که صلاحیت وی توسط مراجع ذی ربط در این قانون مورد تایید ونام وی او در آگهی اسامی نامزدها منتشر می­شود</a:t>
            </a:r>
            <a:r>
              <a:rPr lang="fa-IR" sz="2000" b="1" dirty="0" smtClean="0">
                <a:solidFill>
                  <a:schemeClr val="bg1"/>
                </a:solidFill>
                <a:cs typeface="B Nazanin" panose="00000400000000000000" pitchFamily="2" charset="-78"/>
              </a:rPr>
              <a:t> .</a:t>
            </a:r>
          </a:p>
          <a:p>
            <a:pPr marL="542925" lvl="2" indent="-357188" algn="just" rtl="1">
              <a:lnSpc>
                <a:spcPct val="150000"/>
              </a:lnSpc>
              <a:buFont typeface="Wingdings" panose="05000000000000000000" pitchFamily="2" charset="2"/>
              <a:buChar char="ü"/>
            </a:pPr>
            <a:r>
              <a:rPr lang="fa-IR" sz="2000" dirty="0" smtClean="0">
                <a:solidFill>
                  <a:srgbClr val="FFC000"/>
                </a:solidFill>
                <a:cs typeface="B Titr" panose="00000700000000000000" pitchFamily="2" charset="-78"/>
              </a:rPr>
              <a:t>منتخب: </a:t>
            </a:r>
            <a:r>
              <a:rPr lang="fa-IR" sz="2000" b="1" dirty="0">
                <a:solidFill>
                  <a:schemeClr val="bg1"/>
                </a:solidFill>
                <a:cs typeface="B Nazanin" panose="00000400000000000000" pitchFamily="2" charset="-78"/>
              </a:rPr>
              <a:t>نامزدی است که دارای حدنصاب آراء معین در این قانون را کسب کرده باشد.</a:t>
            </a:r>
            <a:r>
              <a:rPr lang="fa-IR" sz="2000" b="1" dirty="0" smtClean="0">
                <a:solidFill>
                  <a:schemeClr val="bg1"/>
                </a:solidFill>
                <a:cs typeface="B Nazanin" panose="00000400000000000000" pitchFamily="2" charset="-78"/>
              </a:rPr>
              <a:t> </a:t>
            </a:r>
          </a:p>
          <a:p>
            <a:pPr marL="542925" lvl="2" indent="-357188" algn="just" rtl="1">
              <a:lnSpc>
                <a:spcPct val="150000"/>
              </a:lnSpc>
              <a:buFont typeface="Wingdings" panose="05000000000000000000" pitchFamily="2" charset="2"/>
              <a:buChar char="ü"/>
            </a:pPr>
            <a:r>
              <a:rPr lang="fa-IR" sz="2000" dirty="0" smtClean="0">
                <a:solidFill>
                  <a:srgbClr val="FFC000"/>
                </a:solidFill>
                <a:cs typeface="B Titr" panose="00000700000000000000" pitchFamily="2" charset="-78"/>
              </a:rPr>
              <a:t>نماینده: </a:t>
            </a:r>
            <a:r>
              <a:rPr lang="fa-IR" sz="2000" b="1" dirty="0">
                <a:solidFill>
                  <a:schemeClr val="bg1"/>
                </a:solidFill>
                <a:cs typeface="B Nazanin" panose="00000400000000000000" pitchFamily="2" charset="-78"/>
              </a:rPr>
              <a:t>منتخبی است که حکم / اعتبارنامه وی توسط مراجع ذی ربط قانونی صادر وتأیید شده </a:t>
            </a:r>
            <a:r>
              <a:rPr lang="fa-IR" sz="2000" b="1" dirty="0" smtClean="0">
                <a:solidFill>
                  <a:schemeClr val="bg1"/>
                </a:solidFill>
                <a:cs typeface="B Nazanin" panose="00000400000000000000" pitchFamily="2" charset="-78"/>
              </a:rPr>
              <a:t>است</a:t>
            </a:r>
            <a:r>
              <a:rPr lang="fa-IR" sz="2000" b="1" dirty="0">
                <a:solidFill>
                  <a:schemeClr val="bg1"/>
                </a:solidFill>
                <a:cs typeface="B Nazanin" panose="00000400000000000000" pitchFamily="2" charset="-78"/>
              </a:rPr>
              <a:t>.</a:t>
            </a:r>
            <a:endParaRPr lang="en-US" sz="2000" b="1" dirty="0">
              <a:solidFill>
                <a:schemeClr val="bg1"/>
              </a:solidFill>
              <a:cs typeface="B Nazanin" panose="00000400000000000000" pitchFamily="2" charset="-78"/>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73695"/>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2887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259632" y="439688"/>
            <a:ext cx="7678710" cy="5816977"/>
          </a:xfrm>
          <a:prstGeom prst="rect">
            <a:avLst/>
          </a:prstGeom>
        </p:spPr>
        <p:txBody>
          <a:bodyPr wrap="square">
            <a:spAutoFit/>
          </a:bodyPr>
          <a:lstStyle/>
          <a:p>
            <a:pPr algn="justLow" rtl="1"/>
            <a:r>
              <a:rPr lang="fa-IR" sz="2000" dirty="0">
                <a:solidFill>
                  <a:srgbClr val="FFFF00"/>
                </a:solidFill>
                <a:cs typeface="B Titr" panose="00000700000000000000" pitchFamily="2" charset="-78"/>
              </a:rPr>
              <a:t>-تشکیل هیات استانی بررسی تبلیغات </a:t>
            </a:r>
            <a:endParaRPr lang="fa-IR" sz="2000" dirty="0" smtClean="0">
              <a:solidFill>
                <a:srgbClr val="FFFF00"/>
              </a:solidFill>
              <a:cs typeface="B Titr" panose="00000700000000000000" pitchFamily="2" charset="-78"/>
            </a:endParaRPr>
          </a:p>
          <a:p>
            <a:pPr algn="justLow" rtl="1"/>
            <a:r>
              <a:rPr lang="fa-IR" sz="1600" b="1" dirty="0" smtClean="0">
                <a:solidFill>
                  <a:schemeClr val="bg1">
                    <a:lumMod val="95000"/>
                  </a:schemeClr>
                </a:solidFill>
                <a:cs typeface="B Titr" panose="00000700000000000000" pitchFamily="2" charset="-78"/>
              </a:rPr>
              <a:t>هدف: </a:t>
            </a:r>
          </a:p>
          <a:p>
            <a:pPr marL="542925" indent="-200025" algn="r"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 </a:t>
            </a:r>
            <a:r>
              <a:rPr lang="fa-IR" sz="1600" b="1" dirty="0">
                <a:solidFill>
                  <a:schemeClr val="bg1">
                    <a:lumMod val="95000"/>
                  </a:schemeClr>
                </a:solidFill>
                <a:cs typeface="B Zar" panose="00000400000000000000" pitchFamily="2" charset="-78"/>
              </a:rPr>
              <a:t>ساماندهي و مديريت تبليغات انتخاباتي </a:t>
            </a:r>
            <a:endParaRPr lang="fa-IR" sz="1600" b="1" dirty="0" smtClean="0">
              <a:solidFill>
                <a:schemeClr val="bg1">
                  <a:lumMod val="95000"/>
                </a:schemeClr>
              </a:solidFill>
              <a:cs typeface="B Zar" panose="00000400000000000000" pitchFamily="2" charset="-78"/>
            </a:endParaRPr>
          </a:p>
          <a:p>
            <a:pPr marL="542925" indent="-200025" algn="r"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ايجاد </a:t>
            </a:r>
            <a:r>
              <a:rPr lang="fa-IR" sz="1600" b="1" dirty="0">
                <a:solidFill>
                  <a:schemeClr val="bg1">
                    <a:lumMod val="95000"/>
                  </a:schemeClr>
                </a:solidFill>
                <a:cs typeface="B Zar" panose="00000400000000000000" pitchFamily="2" charset="-78"/>
              </a:rPr>
              <a:t>فضاي مناسب جهت تحقق انتخابات </a:t>
            </a:r>
            <a:r>
              <a:rPr lang="fa-IR" sz="1600" b="1" dirty="0" smtClean="0">
                <a:solidFill>
                  <a:schemeClr val="bg1">
                    <a:lumMod val="95000"/>
                  </a:schemeClr>
                </a:solidFill>
                <a:cs typeface="B Zar" panose="00000400000000000000" pitchFamily="2" charset="-78"/>
              </a:rPr>
              <a:t>رقابتي</a:t>
            </a:r>
          </a:p>
          <a:p>
            <a:pPr marL="542925" indent="-200025" algn="r"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تضمين </a:t>
            </a:r>
            <a:r>
              <a:rPr lang="fa-IR" sz="1600" b="1" dirty="0">
                <a:solidFill>
                  <a:schemeClr val="bg1">
                    <a:lumMod val="95000"/>
                  </a:schemeClr>
                </a:solidFill>
                <a:cs typeface="B Zar" panose="00000400000000000000" pitchFamily="2" charset="-78"/>
              </a:rPr>
              <a:t>بهره‌مندي يكسان نامزدها از امكانات دولتي و </a:t>
            </a:r>
            <a:r>
              <a:rPr lang="fa-IR" sz="1600" b="1" dirty="0" smtClean="0">
                <a:solidFill>
                  <a:schemeClr val="bg1">
                    <a:lumMod val="95000"/>
                  </a:schemeClr>
                </a:solidFill>
                <a:cs typeface="B Zar" panose="00000400000000000000" pitchFamily="2" charset="-78"/>
              </a:rPr>
              <a:t>عمومي</a:t>
            </a:r>
          </a:p>
          <a:p>
            <a:pPr marL="171450" algn="r" rtl="1">
              <a:lnSpc>
                <a:spcPct val="150000"/>
              </a:lnSpc>
            </a:pPr>
            <a:r>
              <a:rPr lang="fa-IR" sz="1600" b="1" dirty="0">
                <a:solidFill>
                  <a:schemeClr val="bg1">
                    <a:lumMod val="95000"/>
                  </a:schemeClr>
                </a:solidFill>
                <a:cs typeface="B Titr" panose="00000700000000000000" pitchFamily="2" charset="-78"/>
              </a:rPr>
              <a:t>زمان تشکیل: </a:t>
            </a:r>
          </a:p>
          <a:p>
            <a:pPr marL="542925" indent="-200025" algn="r"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یک </a:t>
            </a:r>
            <a:r>
              <a:rPr lang="fa-IR" sz="1600" b="1" dirty="0">
                <a:solidFill>
                  <a:schemeClr val="bg1">
                    <a:lumMod val="95000"/>
                  </a:schemeClr>
                </a:solidFill>
                <a:cs typeface="B Zar" panose="00000400000000000000" pitchFamily="2" charset="-78"/>
              </a:rPr>
              <a:t>هفته پس از پایان ثبت‌نام داوطلبان </a:t>
            </a:r>
            <a:endParaRPr lang="fa-IR" sz="1600" b="1" dirty="0" smtClean="0">
              <a:solidFill>
                <a:schemeClr val="bg1">
                  <a:lumMod val="95000"/>
                </a:schemeClr>
              </a:solidFill>
              <a:cs typeface="B Zar" panose="00000400000000000000" pitchFamily="2" charset="-78"/>
            </a:endParaRPr>
          </a:p>
          <a:p>
            <a:pPr marL="171450" algn="r" rtl="1">
              <a:lnSpc>
                <a:spcPct val="150000"/>
              </a:lnSpc>
            </a:pPr>
            <a:r>
              <a:rPr lang="fa-IR" sz="1600" b="1" dirty="0">
                <a:solidFill>
                  <a:schemeClr val="bg1">
                    <a:lumMod val="95000"/>
                  </a:schemeClr>
                </a:solidFill>
                <a:cs typeface="B Titr" panose="00000700000000000000" pitchFamily="2" charset="-78"/>
              </a:rPr>
              <a:t>اعضاء: </a:t>
            </a:r>
          </a:p>
          <a:p>
            <a:pPr marL="357188" algn="r" rtl="1">
              <a:lnSpc>
                <a:spcPct val="150000"/>
              </a:lnSpc>
            </a:pPr>
            <a:r>
              <a:rPr lang="fa-IR" sz="1600" b="1" dirty="0" smtClean="0">
                <a:solidFill>
                  <a:schemeClr val="bg1">
                    <a:lumMod val="95000"/>
                  </a:schemeClr>
                </a:solidFill>
                <a:cs typeface="B Zar" panose="00000400000000000000" pitchFamily="2" charset="-78"/>
              </a:rPr>
              <a:t>1- </a:t>
            </a:r>
            <a:r>
              <a:rPr lang="fa-IR" sz="1600" b="1" dirty="0">
                <a:solidFill>
                  <a:schemeClr val="bg1">
                    <a:lumMod val="95000"/>
                  </a:schemeClr>
                </a:solidFill>
                <a:cs typeface="B Zar" panose="00000400000000000000" pitchFamily="2" charset="-78"/>
              </a:rPr>
              <a:t>استاندار يا نماينده تام‌الاختيار او به‌عنوان رئيس هیأت</a:t>
            </a:r>
            <a:endParaRPr lang="en-US" sz="1600" b="1" dirty="0">
              <a:solidFill>
                <a:schemeClr val="bg1">
                  <a:lumMod val="95000"/>
                </a:schemeClr>
              </a:solidFill>
              <a:cs typeface="B Zar" panose="00000400000000000000" pitchFamily="2" charset="-78"/>
            </a:endParaRPr>
          </a:p>
          <a:p>
            <a:pPr marL="357188" algn="r" rtl="1">
              <a:lnSpc>
                <a:spcPct val="150000"/>
              </a:lnSpc>
            </a:pPr>
            <a:r>
              <a:rPr lang="fa-IR" sz="1600" b="1" dirty="0">
                <a:solidFill>
                  <a:schemeClr val="bg1">
                    <a:lumMod val="95000"/>
                  </a:schemeClr>
                </a:solidFill>
                <a:cs typeface="B Zar" panose="00000400000000000000" pitchFamily="2" charset="-78"/>
              </a:rPr>
              <a:t>2- دادستان مركز استان يا نماينده تام­الاختیار‌ او</a:t>
            </a:r>
            <a:endParaRPr lang="en-US" sz="1600" b="1" dirty="0">
              <a:solidFill>
                <a:schemeClr val="bg1">
                  <a:lumMod val="95000"/>
                </a:schemeClr>
              </a:solidFill>
              <a:cs typeface="B Zar" panose="00000400000000000000" pitchFamily="2" charset="-78"/>
            </a:endParaRPr>
          </a:p>
          <a:p>
            <a:pPr marL="357188" algn="r" rtl="1">
              <a:lnSpc>
                <a:spcPct val="150000"/>
              </a:lnSpc>
            </a:pPr>
            <a:r>
              <a:rPr lang="fa-IR" sz="1600" b="1" dirty="0">
                <a:solidFill>
                  <a:schemeClr val="bg1">
                    <a:lumMod val="95000"/>
                  </a:schemeClr>
                </a:solidFill>
                <a:cs typeface="B Zar" panose="00000400000000000000" pitchFamily="2" charset="-78"/>
              </a:rPr>
              <a:t>3- مديركل صدا و سيماي استان یا نماینده تام­الاختیار رئیس سازمان</a:t>
            </a:r>
            <a:endParaRPr lang="en-US" sz="1600" b="1" dirty="0">
              <a:solidFill>
                <a:schemeClr val="bg1">
                  <a:lumMod val="95000"/>
                </a:schemeClr>
              </a:solidFill>
              <a:cs typeface="B Zar" panose="00000400000000000000" pitchFamily="2" charset="-78"/>
            </a:endParaRPr>
          </a:p>
          <a:p>
            <a:pPr marL="357188" algn="r" rtl="1">
              <a:lnSpc>
                <a:spcPct val="150000"/>
              </a:lnSpc>
            </a:pPr>
            <a:r>
              <a:rPr lang="fa-IR" sz="1600" b="1" dirty="0">
                <a:solidFill>
                  <a:schemeClr val="bg1">
                    <a:lumMod val="95000"/>
                  </a:schemeClr>
                </a:solidFill>
                <a:cs typeface="B Zar" panose="00000400000000000000" pitchFamily="2" charset="-78"/>
              </a:rPr>
              <a:t>4- مديركل ارتباطات و فناوري اطلاعات استان</a:t>
            </a:r>
            <a:endParaRPr lang="en-US" sz="1600" b="1" dirty="0">
              <a:solidFill>
                <a:schemeClr val="bg1">
                  <a:lumMod val="95000"/>
                </a:schemeClr>
              </a:solidFill>
              <a:cs typeface="B Zar" panose="00000400000000000000" pitchFamily="2" charset="-78"/>
            </a:endParaRPr>
          </a:p>
          <a:p>
            <a:pPr marL="357188" algn="r" rtl="1">
              <a:lnSpc>
                <a:spcPct val="150000"/>
              </a:lnSpc>
            </a:pPr>
            <a:r>
              <a:rPr lang="fa-IR" sz="1600" b="1" dirty="0">
                <a:solidFill>
                  <a:schemeClr val="bg1">
                    <a:lumMod val="95000"/>
                  </a:schemeClr>
                </a:solidFill>
                <a:cs typeface="B Zar" panose="00000400000000000000" pitchFamily="2" charset="-78"/>
              </a:rPr>
              <a:t>5- مدير كل فرهنگ و ارشاد اسلامي استان</a:t>
            </a:r>
            <a:endParaRPr lang="en-US" sz="1600" b="1" dirty="0">
              <a:solidFill>
                <a:schemeClr val="bg1">
                  <a:lumMod val="95000"/>
                </a:schemeClr>
              </a:solidFill>
              <a:cs typeface="B Zar" panose="00000400000000000000" pitchFamily="2" charset="-78"/>
            </a:endParaRPr>
          </a:p>
          <a:p>
            <a:pPr marL="357188" algn="r" rtl="1">
              <a:lnSpc>
                <a:spcPct val="150000"/>
              </a:lnSpc>
            </a:pPr>
            <a:r>
              <a:rPr lang="fa-IR" sz="1600" b="1" dirty="0">
                <a:solidFill>
                  <a:schemeClr val="bg1">
                    <a:lumMod val="95000"/>
                  </a:schemeClr>
                </a:solidFill>
                <a:cs typeface="B Zar" panose="00000400000000000000" pitchFamily="2" charset="-78"/>
              </a:rPr>
              <a:t>6- رئیس هیأت بازرسی انتخابات استان</a:t>
            </a:r>
            <a:endParaRPr lang="en-US" sz="1600" b="1" dirty="0">
              <a:solidFill>
                <a:schemeClr val="bg1">
                  <a:lumMod val="95000"/>
                </a:schemeClr>
              </a:solidFill>
              <a:cs typeface="B Zar" panose="00000400000000000000" pitchFamily="2" charset="-78"/>
            </a:endParaRPr>
          </a:p>
          <a:p>
            <a:pPr marL="357188" algn="r" rtl="1">
              <a:lnSpc>
                <a:spcPct val="150000"/>
              </a:lnSpc>
            </a:pPr>
            <a:r>
              <a:rPr lang="fa-IR" sz="1600" b="1" dirty="0">
                <a:solidFill>
                  <a:schemeClr val="bg1">
                    <a:lumMod val="95000"/>
                  </a:schemeClr>
                </a:solidFill>
                <a:cs typeface="B Zar" panose="00000400000000000000" pitchFamily="2" charset="-78"/>
              </a:rPr>
              <a:t>7- دبیر ستاد انتخابات استان بدون حق‌رأی</a:t>
            </a:r>
            <a:endParaRPr lang="en-US" sz="1600" b="1" dirty="0">
              <a:solidFill>
                <a:schemeClr val="bg1">
                  <a:lumMod val="95000"/>
                </a:schemeClr>
              </a:solidFill>
              <a:cs typeface="B Zar" panose="00000400000000000000" pitchFamily="2" charset="-78"/>
            </a:endParaRPr>
          </a:p>
          <a:p>
            <a:pPr marL="357188" algn="r" rtl="1">
              <a:lnSpc>
                <a:spcPct val="150000"/>
              </a:lnSpc>
            </a:pPr>
            <a:r>
              <a:rPr lang="fa-IR" sz="1600" b="1" dirty="0">
                <a:solidFill>
                  <a:schemeClr val="bg1">
                    <a:lumMod val="95000"/>
                  </a:schemeClr>
                </a:solidFill>
                <a:cs typeface="B Zar" panose="00000400000000000000" pitchFamily="2" charset="-78"/>
              </a:rPr>
              <a:t>8 – دو­نفر از اعضای شورای اسلامی استان به انتخاب شورای اسلامی استان بدون </a:t>
            </a:r>
            <a:r>
              <a:rPr lang="fa-IR" sz="1600" b="1" dirty="0" smtClean="0">
                <a:solidFill>
                  <a:schemeClr val="bg1">
                    <a:lumMod val="95000"/>
                  </a:schemeClr>
                </a:solidFill>
                <a:cs typeface="B Zar" panose="00000400000000000000" pitchFamily="2" charset="-78"/>
              </a:rPr>
              <a:t>حق‌رأی</a:t>
            </a:r>
            <a:endParaRPr lang="en-US" sz="1600" b="1" dirty="0">
              <a:solidFill>
                <a:schemeClr val="bg1">
                  <a:lumMod val="95000"/>
                </a:schemeClr>
              </a:solidFill>
              <a:cs typeface="B Zar" panose="000004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4207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187624" y="443880"/>
            <a:ext cx="7765101" cy="3600986"/>
          </a:xfrm>
          <a:prstGeom prst="rect">
            <a:avLst/>
          </a:prstGeom>
        </p:spPr>
        <p:txBody>
          <a:bodyPr wrap="square">
            <a:spAutoFit/>
          </a:bodyPr>
          <a:lstStyle/>
          <a:p>
            <a:pPr algn="justLow" rtl="1"/>
            <a:r>
              <a:rPr lang="fa-IR" sz="2000" dirty="0">
                <a:solidFill>
                  <a:srgbClr val="FFFF00"/>
                </a:solidFill>
                <a:cs typeface="B Titr" panose="00000700000000000000" pitchFamily="2" charset="-78"/>
              </a:rPr>
              <a:t>بررسی سوابق داوطلبان در مراجع پنجگانه </a:t>
            </a:r>
          </a:p>
          <a:p>
            <a:pPr algn="justLow" rtl="1">
              <a:lnSpc>
                <a:spcPct val="150000"/>
              </a:lnSpc>
            </a:pPr>
            <a:r>
              <a:rPr lang="fa-IR" sz="1600" b="1" dirty="0" smtClean="0">
                <a:solidFill>
                  <a:schemeClr val="bg1">
                    <a:lumMod val="95000"/>
                  </a:schemeClr>
                </a:solidFill>
                <a:cs typeface="B Titr" panose="00000700000000000000" pitchFamily="2" charset="-78"/>
              </a:rPr>
              <a:t>زمان: </a:t>
            </a:r>
            <a:endParaRPr lang="fa-IR" sz="1600" b="1" dirty="0">
              <a:solidFill>
                <a:schemeClr val="bg1">
                  <a:lumMod val="95000"/>
                </a:schemeClr>
              </a:solidFill>
              <a:cs typeface="B Titr" panose="00000700000000000000" pitchFamily="2" charset="-78"/>
            </a:endParaRPr>
          </a:p>
          <a:p>
            <a:pPr marL="457200" indent="-285750" algn="justLow" rtl="1">
              <a:lnSpc>
                <a:spcPct val="150000"/>
              </a:lnSpc>
              <a:buFont typeface="Arial" panose="020B0604020202020204" pitchFamily="34" charset="0"/>
              <a:buChar char="•"/>
            </a:pPr>
            <a:r>
              <a:rPr lang="fa-IR" sz="1600" b="1" dirty="0">
                <a:solidFill>
                  <a:schemeClr val="bg1">
                    <a:lumMod val="95000"/>
                  </a:schemeClr>
                </a:solidFill>
                <a:cs typeface="B Zar" panose="00000400000000000000" pitchFamily="2" charset="-78"/>
              </a:rPr>
              <a:t>به موازات شروع ثبت نام از داوطلبان </a:t>
            </a:r>
          </a:p>
          <a:p>
            <a:pPr marL="457200" indent="-285750" algn="justLow" rtl="1">
              <a:lnSpc>
                <a:spcPct val="150000"/>
              </a:lnSpc>
              <a:buFont typeface="Arial" panose="020B0604020202020204" pitchFamily="34" charset="0"/>
              <a:buChar char="•"/>
            </a:pPr>
            <a:r>
              <a:rPr lang="fa-IR" sz="1600" b="1" dirty="0">
                <a:solidFill>
                  <a:schemeClr val="bg1">
                    <a:lumMod val="95000"/>
                  </a:schemeClr>
                </a:solidFill>
                <a:cs typeface="B Zar" panose="00000400000000000000" pitchFamily="2" charset="-78"/>
              </a:rPr>
              <a:t>مهلت پاسخگویی 10 روز</a:t>
            </a:r>
          </a:p>
          <a:p>
            <a:pPr algn="justLow" rtl="1"/>
            <a:r>
              <a:rPr lang="fa-IR" sz="1600" b="1" dirty="0" smtClean="0">
                <a:solidFill>
                  <a:schemeClr val="bg1">
                    <a:lumMod val="95000"/>
                  </a:schemeClr>
                </a:solidFill>
                <a:cs typeface="B Titr" panose="00000700000000000000" pitchFamily="2" charset="-78"/>
              </a:rPr>
              <a:t>مراجع: </a:t>
            </a:r>
          </a:p>
          <a:p>
            <a:pPr marL="457200" indent="-285750"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وزارت اطلاعات</a:t>
            </a:r>
          </a:p>
          <a:p>
            <a:pPr marL="457200" indent="-285750"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سازمان </a:t>
            </a:r>
            <a:r>
              <a:rPr lang="fa-IR" sz="1600" b="1" dirty="0">
                <a:solidFill>
                  <a:schemeClr val="bg1">
                    <a:lumMod val="95000"/>
                  </a:schemeClr>
                </a:solidFill>
                <a:cs typeface="B Zar" panose="00000400000000000000" pitchFamily="2" charset="-78"/>
              </a:rPr>
              <a:t>اطلاعات سپاه پاسداران انقلاب </a:t>
            </a:r>
            <a:r>
              <a:rPr lang="fa-IR" sz="1600" b="1" dirty="0" smtClean="0">
                <a:solidFill>
                  <a:schemeClr val="bg1">
                    <a:lumMod val="95000"/>
                  </a:schemeClr>
                </a:solidFill>
                <a:cs typeface="B Zar" panose="00000400000000000000" pitchFamily="2" charset="-78"/>
              </a:rPr>
              <a:t>اسلامی</a:t>
            </a:r>
          </a:p>
          <a:p>
            <a:pPr marL="457200" indent="-285750"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سازمان </a:t>
            </a:r>
            <a:r>
              <a:rPr lang="fa-IR" sz="1600" b="1" dirty="0">
                <a:solidFill>
                  <a:schemeClr val="bg1">
                    <a:lumMod val="95000"/>
                  </a:schemeClr>
                </a:solidFill>
                <a:cs typeface="B Zar" panose="00000400000000000000" pitchFamily="2" charset="-78"/>
              </a:rPr>
              <a:t>ثبت احوال </a:t>
            </a:r>
            <a:r>
              <a:rPr lang="fa-IR" sz="1600" b="1" dirty="0" smtClean="0">
                <a:solidFill>
                  <a:schemeClr val="bg1">
                    <a:lumMod val="95000"/>
                  </a:schemeClr>
                </a:solidFill>
                <a:cs typeface="B Zar" panose="00000400000000000000" pitchFamily="2" charset="-78"/>
              </a:rPr>
              <a:t>کشور</a:t>
            </a:r>
          </a:p>
          <a:p>
            <a:pPr marL="457200" indent="-285750"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فرماندهی </a:t>
            </a:r>
            <a:r>
              <a:rPr lang="fa-IR" sz="1600" b="1" dirty="0">
                <a:solidFill>
                  <a:schemeClr val="bg1">
                    <a:lumMod val="95000"/>
                  </a:schemeClr>
                </a:solidFill>
                <a:cs typeface="B Zar" panose="00000400000000000000" pitchFamily="2" charset="-78"/>
              </a:rPr>
              <a:t>انتظامی جمهوری اسلامی ایران </a:t>
            </a:r>
            <a:endParaRPr lang="fa-IR" sz="1600" b="1" dirty="0" smtClean="0">
              <a:solidFill>
                <a:schemeClr val="bg1">
                  <a:lumMod val="95000"/>
                </a:schemeClr>
              </a:solidFill>
              <a:cs typeface="B Zar" panose="00000400000000000000" pitchFamily="2" charset="-78"/>
            </a:endParaRPr>
          </a:p>
          <a:p>
            <a:pPr marL="457200" indent="-285750"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قوه قضائيه</a:t>
            </a:r>
            <a:endParaRPr lang="en-US" sz="1600" b="1" dirty="0">
              <a:solidFill>
                <a:schemeClr val="bg1">
                  <a:lumMod val="95000"/>
                </a:schemeClr>
              </a:solidFill>
              <a:cs typeface="B Zar" panose="000004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27584" y="3861048"/>
            <a:ext cx="8125141" cy="2369880"/>
          </a:xfrm>
          <a:prstGeom prst="rect">
            <a:avLst/>
          </a:prstGeom>
        </p:spPr>
        <p:txBody>
          <a:bodyPr wrap="square">
            <a:spAutoFit/>
          </a:bodyPr>
          <a:lstStyle/>
          <a:p>
            <a:pPr algn="justLow" rtl="1">
              <a:lnSpc>
                <a:spcPct val="150000"/>
              </a:lnSpc>
            </a:pPr>
            <a:r>
              <a:rPr lang="fa-IR" sz="2000" dirty="0">
                <a:solidFill>
                  <a:srgbClr val="FFFF00"/>
                </a:solidFill>
                <a:cs typeface="B Titr" panose="00000700000000000000" pitchFamily="2" charset="-78"/>
              </a:rPr>
              <a:t>بررسی صلاحیت داوطلبان در </a:t>
            </a:r>
            <a:r>
              <a:rPr lang="fa-IR" sz="2000" dirty="0" smtClean="0">
                <a:solidFill>
                  <a:srgbClr val="FFFF00"/>
                </a:solidFill>
                <a:cs typeface="B Titr" panose="00000700000000000000" pitchFamily="2" charset="-78"/>
              </a:rPr>
              <a:t>هيأتهاي </a:t>
            </a:r>
            <a:r>
              <a:rPr lang="fa-IR" sz="2000" dirty="0">
                <a:solidFill>
                  <a:srgbClr val="FFFF00"/>
                </a:solidFill>
                <a:cs typeface="B Titr" panose="00000700000000000000" pitchFamily="2" charset="-78"/>
              </a:rPr>
              <a:t>اجرائي مراكز حوزه هاي انتخابيه </a:t>
            </a:r>
          </a:p>
          <a:p>
            <a:pPr algn="justLow" rtl="1">
              <a:lnSpc>
                <a:spcPct val="150000"/>
              </a:lnSpc>
            </a:pPr>
            <a:r>
              <a:rPr lang="fa-IR" sz="1600" b="1" dirty="0">
                <a:solidFill>
                  <a:schemeClr val="bg1">
                    <a:lumMod val="95000"/>
                  </a:schemeClr>
                </a:solidFill>
                <a:cs typeface="B Titr" panose="00000700000000000000" pitchFamily="2" charset="-78"/>
              </a:rPr>
              <a:t>زمان:</a:t>
            </a:r>
          </a:p>
          <a:p>
            <a:pPr marL="442913" indent="-285750"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حداكثر </a:t>
            </a:r>
            <a:r>
              <a:rPr lang="fa-IR" sz="1600" b="1" dirty="0">
                <a:solidFill>
                  <a:schemeClr val="bg1">
                    <a:lumMod val="95000"/>
                  </a:schemeClr>
                </a:solidFill>
                <a:cs typeface="B Zar" panose="00000400000000000000" pitchFamily="2" charset="-78"/>
              </a:rPr>
              <a:t>ظرف 15 روز پس از پايان مهلت ثبت نام </a:t>
            </a:r>
            <a:endParaRPr lang="fa-IR" sz="1600" b="1" dirty="0" smtClean="0">
              <a:solidFill>
                <a:schemeClr val="bg1">
                  <a:lumMod val="95000"/>
                </a:schemeClr>
              </a:solidFill>
              <a:cs typeface="B Zar" panose="00000400000000000000" pitchFamily="2" charset="-78"/>
            </a:endParaRPr>
          </a:p>
          <a:p>
            <a:pPr algn="justLow" rtl="1">
              <a:lnSpc>
                <a:spcPct val="150000"/>
              </a:lnSpc>
            </a:pPr>
            <a:r>
              <a:rPr lang="fa-IR" sz="1600" b="1" dirty="0">
                <a:solidFill>
                  <a:schemeClr val="bg1">
                    <a:lumMod val="95000"/>
                  </a:schemeClr>
                </a:solidFill>
                <a:cs typeface="B Titr" panose="00000700000000000000" pitchFamily="2" charset="-78"/>
              </a:rPr>
              <a:t>منابع: </a:t>
            </a:r>
          </a:p>
          <a:p>
            <a:pPr marL="542925" indent="-285750"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نتايج </a:t>
            </a:r>
            <a:r>
              <a:rPr lang="fa-IR" sz="1600" b="1" dirty="0">
                <a:solidFill>
                  <a:schemeClr val="bg1">
                    <a:lumMod val="95000"/>
                  </a:schemeClr>
                </a:solidFill>
                <a:cs typeface="B Zar" panose="00000400000000000000" pitchFamily="2" charset="-78"/>
              </a:rPr>
              <a:t>بدست آمده از بررسيهاي لازم در محل </a:t>
            </a:r>
            <a:endParaRPr lang="fa-IR" sz="1600" b="1" dirty="0" smtClean="0">
              <a:solidFill>
                <a:schemeClr val="bg1">
                  <a:lumMod val="95000"/>
                </a:schemeClr>
              </a:solidFill>
              <a:cs typeface="B Zar" panose="00000400000000000000" pitchFamily="2" charset="-78"/>
            </a:endParaRPr>
          </a:p>
          <a:p>
            <a:pPr marL="542925" indent="-285750"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نتايج </a:t>
            </a:r>
            <a:r>
              <a:rPr lang="fa-IR" sz="1600" b="1" dirty="0">
                <a:solidFill>
                  <a:schemeClr val="bg1">
                    <a:lumMod val="95000"/>
                  </a:schemeClr>
                </a:solidFill>
                <a:cs typeface="B Zar" panose="00000400000000000000" pitchFamily="2" charset="-78"/>
              </a:rPr>
              <a:t>اعلام شده توسط وزارت </a:t>
            </a:r>
            <a:r>
              <a:rPr lang="fa-IR" sz="1600" b="1" dirty="0" smtClean="0">
                <a:solidFill>
                  <a:schemeClr val="bg1">
                    <a:lumMod val="95000"/>
                  </a:schemeClr>
                </a:solidFill>
                <a:cs typeface="B Zar" panose="00000400000000000000" pitchFamily="2" charset="-78"/>
              </a:rPr>
              <a:t>كشور ( نتیجه بررسی سوابق داوطلبان در مراجع پنجگانه)</a:t>
            </a:r>
            <a:endParaRPr lang="en-US" sz="1600" b="1" dirty="0">
              <a:solidFill>
                <a:schemeClr val="bg1">
                  <a:lumMod val="95000"/>
                </a:schemeClr>
              </a:solidFill>
              <a:cs typeface="B Zar" panose="00000400000000000000" pitchFamily="2" charset="-78"/>
            </a:endParaRPr>
          </a:p>
        </p:txBody>
      </p:sp>
    </p:spTree>
    <p:extLst>
      <p:ext uri="{BB962C8B-B14F-4D97-AF65-F5344CB8AC3E}">
        <p14:creationId xmlns:p14="http://schemas.microsoft.com/office/powerpoint/2010/main" val="13022215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187624" y="462136"/>
            <a:ext cx="7730099" cy="5786199"/>
          </a:xfrm>
          <a:prstGeom prst="rect">
            <a:avLst/>
          </a:prstGeom>
        </p:spPr>
        <p:txBody>
          <a:bodyPr wrap="square">
            <a:spAutoFit/>
          </a:bodyPr>
          <a:lstStyle/>
          <a:p>
            <a:pPr algn="justLow" rtl="1">
              <a:lnSpc>
                <a:spcPct val="150000"/>
              </a:lnSpc>
            </a:pPr>
            <a:r>
              <a:rPr lang="fa-IR" sz="2000" dirty="0" smtClean="0">
                <a:solidFill>
                  <a:srgbClr val="FFFF00"/>
                </a:solidFill>
                <a:cs typeface="B Titr" panose="00000700000000000000" pitchFamily="2" charset="-78"/>
              </a:rPr>
              <a:t>ابلاغ </a:t>
            </a:r>
            <a:r>
              <a:rPr lang="fa-IR" sz="2000" dirty="0">
                <a:solidFill>
                  <a:srgbClr val="FFFF00"/>
                </a:solidFill>
                <a:cs typeface="B Titr" panose="00000700000000000000" pitchFamily="2" charset="-78"/>
              </a:rPr>
              <a:t>مراتب عدم تائید یا عدم احراز به داوطلبان توسط فرماندار مرکز حوزه انتخابیه و ارسال نتایج مدارک بررسی صلاحیت داوطلبان به هیات نظارت </a:t>
            </a:r>
            <a:r>
              <a:rPr lang="fa-IR" sz="2000" dirty="0" smtClean="0">
                <a:solidFill>
                  <a:srgbClr val="FFFF00"/>
                </a:solidFill>
                <a:cs typeface="B Titr" panose="00000700000000000000" pitchFamily="2" charset="-78"/>
              </a:rPr>
              <a:t>استان</a:t>
            </a:r>
            <a:endParaRPr lang="en-US" sz="2000" dirty="0">
              <a:solidFill>
                <a:srgbClr val="FFFF00"/>
              </a:solidFill>
              <a:cs typeface="B Titr" panose="00000700000000000000" pitchFamily="2" charset="-78"/>
            </a:endParaRPr>
          </a:p>
          <a:p>
            <a:pPr algn="justLow" rtl="1">
              <a:lnSpc>
                <a:spcPct val="150000"/>
              </a:lnSpc>
            </a:pPr>
            <a:r>
              <a:rPr lang="fa-IR" sz="1600" b="1" dirty="0" smtClean="0">
                <a:solidFill>
                  <a:schemeClr val="bg1">
                    <a:lumMod val="95000"/>
                  </a:schemeClr>
                </a:solidFill>
                <a:cs typeface="B Titr" panose="00000700000000000000" pitchFamily="2" charset="-78"/>
              </a:rPr>
              <a:t>زمان : </a:t>
            </a:r>
          </a:p>
          <a:p>
            <a:pPr marL="285750" indent="-285750"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ظرف </a:t>
            </a:r>
            <a:r>
              <a:rPr lang="fa-IR" sz="1600" b="1" dirty="0">
                <a:solidFill>
                  <a:schemeClr val="bg1">
                    <a:lumMod val="95000"/>
                  </a:schemeClr>
                </a:solidFill>
                <a:cs typeface="B Zar" panose="00000400000000000000" pitchFamily="2" charset="-78"/>
              </a:rPr>
              <a:t>دو روز </a:t>
            </a:r>
            <a:endParaRPr lang="fa-IR" sz="1600" b="1" dirty="0" smtClean="0">
              <a:solidFill>
                <a:schemeClr val="bg1">
                  <a:lumMod val="95000"/>
                </a:schemeClr>
              </a:solidFill>
              <a:cs typeface="B Zar" panose="00000400000000000000" pitchFamily="2" charset="-78"/>
            </a:endParaRPr>
          </a:p>
          <a:p>
            <a:pPr algn="justLow" rtl="1">
              <a:lnSpc>
                <a:spcPct val="150000"/>
              </a:lnSpc>
            </a:pPr>
            <a:endParaRPr lang="fa-IR" sz="1600" b="1" dirty="0">
              <a:solidFill>
                <a:schemeClr val="bg1">
                  <a:lumMod val="95000"/>
                </a:schemeClr>
              </a:solidFill>
              <a:cs typeface="B Zar" panose="00000400000000000000" pitchFamily="2" charset="-78"/>
            </a:endParaRPr>
          </a:p>
          <a:p>
            <a:pPr algn="justLow" rtl="1">
              <a:lnSpc>
                <a:spcPct val="150000"/>
              </a:lnSpc>
            </a:pPr>
            <a:r>
              <a:rPr lang="fa-IR" sz="2000" dirty="0">
                <a:solidFill>
                  <a:srgbClr val="FFFF00"/>
                </a:solidFill>
                <a:cs typeface="B Titr" panose="00000700000000000000" pitchFamily="2" charset="-78"/>
              </a:rPr>
              <a:t>درخواست کتبی داوطلب مبنی بر دریافت دلایل عدم تایید یا عدم احراز به هیات اجرایی</a:t>
            </a:r>
            <a:endParaRPr lang="en-US" sz="2000" dirty="0">
              <a:solidFill>
                <a:srgbClr val="FFFF00"/>
              </a:solidFill>
              <a:cs typeface="B Titr" panose="00000700000000000000" pitchFamily="2" charset="-78"/>
            </a:endParaRPr>
          </a:p>
          <a:p>
            <a:pPr algn="justLow" rtl="1">
              <a:lnSpc>
                <a:spcPct val="150000"/>
              </a:lnSpc>
            </a:pPr>
            <a:r>
              <a:rPr lang="fa-IR" sz="1600" b="1" dirty="0" smtClean="0">
                <a:solidFill>
                  <a:schemeClr val="bg1">
                    <a:lumMod val="95000"/>
                  </a:schemeClr>
                </a:solidFill>
                <a:cs typeface="B Titr" panose="00000700000000000000" pitchFamily="2" charset="-78"/>
              </a:rPr>
              <a:t>زمان </a:t>
            </a:r>
            <a:r>
              <a:rPr lang="fa-IR" sz="1600" b="1" dirty="0">
                <a:solidFill>
                  <a:schemeClr val="bg1">
                    <a:lumMod val="95000"/>
                  </a:schemeClr>
                </a:solidFill>
                <a:cs typeface="B Titr" panose="00000700000000000000" pitchFamily="2" charset="-78"/>
              </a:rPr>
              <a:t>: </a:t>
            </a:r>
          </a:p>
          <a:p>
            <a:pPr marL="285750" indent="-285750" algn="justLow" rtl="1">
              <a:lnSpc>
                <a:spcPct val="150000"/>
              </a:lnSpc>
              <a:buFont typeface="Arial" panose="020B0604020202020204" pitchFamily="34" charset="0"/>
              <a:buChar char="•"/>
            </a:pPr>
            <a:r>
              <a:rPr lang="fa-IR" sz="1600" b="1" dirty="0">
                <a:solidFill>
                  <a:schemeClr val="bg1">
                    <a:lumMod val="95000"/>
                  </a:schemeClr>
                </a:solidFill>
                <a:cs typeface="B Zar" panose="00000400000000000000" pitchFamily="2" charset="-78"/>
              </a:rPr>
              <a:t>ظرف دو روز </a:t>
            </a:r>
          </a:p>
          <a:p>
            <a:pPr algn="justLow" rtl="1">
              <a:lnSpc>
                <a:spcPct val="150000"/>
              </a:lnSpc>
            </a:pPr>
            <a:endParaRPr lang="fa-IR" sz="1600" b="1" dirty="0" smtClean="0">
              <a:solidFill>
                <a:schemeClr val="bg1">
                  <a:lumMod val="95000"/>
                </a:schemeClr>
              </a:solidFill>
              <a:cs typeface="B Zar" panose="00000400000000000000" pitchFamily="2" charset="-78"/>
            </a:endParaRPr>
          </a:p>
          <a:p>
            <a:pPr algn="justLow" rtl="1">
              <a:lnSpc>
                <a:spcPct val="150000"/>
              </a:lnSpc>
            </a:pPr>
            <a:r>
              <a:rPr lang="fa-IR" sz="2000" dirty="0">
                <a:solidFill>
                  <a:srgbClr val="FFFF00"/>
                </a:solidFill>
                <a:cs typeface="B Titr" panose="00000700000000000000" pitchFamily="2" charset="-78"/>
              </a:rPr>
              <a:t>ابلاغ دلایل به داوطلب توسط هیات اجرایی با رعایت قانون لزوم رسیدگی دقیق به شکایات داوطلبین رد صلاحیت شده </a:t>
            </a:r>
            <a:endParaRPr lang="fa-IR" sz="2000" dirty="0" smtClean="0">
              <a:solidFill>
                <a:srgbClr val="FFFF00"/>
              </a:solidFill>
              <a:cs typeface="B Titr" panose="00000700000000000000" pitchFamily="2" charset="-78"/>
            </a:endParaRPr>
          </a:p>
          <a:p>
            <a:pPr algn="justLow" rtl="1">
              <a:lnSpc>
                <a:spcPct val="150000"/>
              </a:lnSpc>
            </a:pPr>
            <a:r>
              <a:rPr lang="fa-IR" sz="1600" b="1" dirty="0" smtClean="0">
                <a:solidFill>
                  <a:schemeClr val="bg1">
                    <a:lumMod val="95000"/>
                  </a:schemeClr>
                </a:solidFill>
                <a:cs typeface="B Titr" panose="00000700000000000000" pitchFamily="2" charset="-78"/>
              </a:rPr>
              <a:t>زمان </a:t>
            </a:r>
            <a:r>
              <a:rPr lang="fa-IR" sz="1600" b="1" dirty="0">
                <a:solidFill>
                  <a:schemeClr val="bg1">
                    <a:lumMod val="95000"/>
                  </a:schemeClr>
                </a:solidFill>
                <a:cs typeface="B Titr" panose="00000700000000000000" pitchFamily="2" charset="-78"/>
              </a:rPr>
              <a:t>: </a:t>
            </a:r>
          </a:p>
          <a:p>
            <a:pPr marL="285750" indent="-285750" algn="justLow" rtl="1">
              <a:lnSpc>
                <a:spcPct val="150000"/>
              </a:lnSpc>
              <a:buFont typeface="Arial" panose="020B0604020202020204" pitchFamily="34" charset="0"/>
              <a:buChar char="•"/>
            </a:pPr>
            <a:r>
              <a:rPr lang="fa-IR" sz="1600" b="1" dirty="0">
                <a:solidFill>
                  <a:schemeClr val="bg1">
                    <a:lumMod val="95000"/>
                  </a:schemeClr>
                </a:solidFill>
                <a:cs typeface="B Zar" panose="00000400000000000000" pitchFamily="2" charset="-78"/>
              </a:rPr>
              <a:t>در مدت چهار </a:t>
            </a:r>
            <a:r>
              <a:rPr lang="fa-IR" sz="1600" b="1" dirty="0" smtClean="0">
                <a:solidFill>
                  <a:schemeClr val="bg1">
                    <a:lumMod val="95000"/>
                  </a:schemeClr>
                </a:solidFill>
                <a:cs typeface="B Zar" panose="00000400000000000000" pitchFamily="2" charset="-78"/>
              </a:rPr>
              <a:t>روز</a:t>
            </a:r>
            <a:endParaRPr lang="en-US" sz="1600" b="1" dirty="0">
              <a:solidFill>
                <a:schemeClr val="bg1">
                  <a:lumMod val="95000"/>
                </a:schemeClr>
              </a:solidFill>
              <a:cs typeface="B Zar" panose="000004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3392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284881" y="131806"/>
            <a:ext cx="7560840" cy="1846659"/>
          </a:xfrm>
          <a:prstGeom prst="rect">
            <a:avLst/>
          </a:prstGeom>
        </p:spPr>
        <p:txBody>
          <a:bodyPr wrap="square">
            <a:spAutoFit/>
          </a:bodyPr>
          <a:lstStyle/>
          <a:p>
            <a:pPr algn="justLow" rtl="1">
              <a:lnSpc>
                <a:spcPct val="150000"/>
              </a:lnSpc>
            </a:pPr>
            <a:r>
              <a:rPr lang="fa-IR" sz="2000" dirty="0" smtClean="0">
                <a:solidFill>
                  <a:srgbClr val="FFFF00"/>
                </a:solidFill>
                <a:cs typeface="B Titr" panose="00000700000000000000" pitchFamily="2" charset="-78"/>
              </a:rPr>
              <a:t>شکایت </a:t>
            </a:r>
            <a:r>
              <a:rPr lang="fa-IR" sz="2000" dirty="0">
                <a:solidFill>
                  <a:srgbClr val="FFFF00"/>
                </a:solidFill>
                <a:cs typeface="B Titr" panose="00000700000000000000" pitchFamily="2" charset="-78"/>
              </a:rPr>
              <a:t>داوطلبانی که صلاحیت آنان در هیات اجرایی مورد تایید قرار نگرفته به هیات نظارت استان </a:t>
            </a:r>
            <a:endParaRPr lang="fa-IR" sz="2000" dirty="0" smtClean="0">
              <a:solidFill>
                <a:srgbClr val="FFFF00"/>
              </a:solidFill>
              <a:cs typeface="B Titr" panose="00000700000000000000" pitchFamily="2" charset="-78"/>
            </a:endParaRPr>
          </a:p>
          <a:p>
            <a:pPr algn="justLow" rtl="1">
              <a:lnSpc>
                <a:spcPct val="150000"/>
              </a:lnSpc>
            </a:pPr>
            <a:r>
              <a:rPr lang="fa-IR" b="1" dirty="0" smtClean="0">
                <a:solidFill>
                  <a:schemeClr val="bg1">
                    <a:lumMod val="95000"/>
                  </a:schemeClr>
                </a:solidFill>
                <a:cs typeface="B Titr" panose="00000700000000000000" pitchFamily="2" charset="-78"/>
              </a:rPr>
              <a:t>زمان: </a:t>
            </a:r>
            <a:endParaRPr lang="fa-IR" b="1" dirty="0">
              <a:solidFill>
                <a:schemeClr val="bg1">
                  <a:lumMod val="95000"/>
                </a:schemeClr>
              </a:solidFill>
              <a:cs typeface="B Titr" panose="00000700000000000000" pitchFamily="2" charset="-78"/>
            </a:endParaRPr>
          </a:p>
          <a:p>
            <a:pPr marL="285750" indent="-285750" algn="justLow" rtl="1">
              <a:lnSpc>
                <a:spcPct val="150000"/>
              </a:lnSpc>
              <a:buFont typeface="Arial" panose="020B0604020202020204" pitchFamily="34" charset="0"/>
              <a:buChar char="•"/>
            </a:pPr>
            <a:r>
              <a:rPr lang="fa-IR" b="1" dirty="0">
                <a:solidFill>
                  <a:schemeClr val="bg1">
                    <a:lumMod val="95000"/>
                  </a:schemeClr>
                </a:solidFill>
                <a:cs typeface="B Zar" panose="00000400000000000000" pitchFamily="2" charset="-78"/>
              </a:rPr>
              <a:t>ظرف </a:t>
            </a:r>
            <a:r>
              <a:rPr lang="fa-IR" b="1" dirty="0" smtClean="0">
                <a:solidFill>
                  <a:schemeClr val="bg1">
                    <a:lumMod val="95000"/>
                  </a:schemeClr>
                </a:solidFill>
                <a:cs typeface="B Zar" panose="00000400000000000000" pitchFamily="2" charset="-78"/>
              </a:rPr>
              <a:t>چهار </a:t>
            </a:r>
            <a:r>
              <a:rPr lang="fa-IR" b="1" dirty="0">
                <a:solidFill>
                  <a:schemeClr val="bg1">
                    <a:lumMod val="95000"/>
                  </a:schemeClr>
                </a:solidFill>
                <a:cs typeface="B Zar" panose="00000400000000000000" pitchFamily="2" charset="-78"/>
              </a:rPr>
              <a:t>روز از تاريخ ابلاغ به داوطلب </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67616" y="1844824"/>
            <a:ext cx="8208912" cy="4755148"/>
          </a:xfrm>
          <a:prstGeom prst="rect">
            <a:avLst/>
          </a:prstGeom>
        </p:spPr>
        <p:txBody>
          <a:bodyPr wrap="square">
            <a:spAutoFit/>
          </a:bodyPr>
          <a:lstStyle/>
          <a:p>
            <a:pPr algn="justLow" rtl="1">
              <a:lnSpc>
                <a:spcPct val="150000"/>
              </a:lnSpc>
            </a:pPr>
            <a:r>
              <a:rPr lang="fa-IR" sz="2000" dirty="0">
                <a:solidFill>
                  <a:srgbClr val="FFFF00"/>
                </a:solidFill>
                <a:cs typeface="B Titr" panose="00000700000000000000" pitchFamily="2" charset="-78"/>
              </a:rPr>
              <a:t>رسیدگی به صلاحیت داوطلبان توسط هیات نظارت استان با کسب نظر از هیات مرکزی نظارت بر انتخابات و اعلام نتیجه به فرماندار مرکز حوزه انتخابیه </a:t>
            </a:r>
            <a:endParaRPr lang="fa-IR" sz="2000" dirty="0" smtClean="0">
              <a:solidFill>
                <a:srgbClr val="FFFF00"/>
              </a:solidFill>
              <a:cs typeface="B Titr" panose="00000700000000000000" pitchFamily="2" charset="-78"/>
            </a:endParaRPr>
          </a:p>
          <a:p>
            <a:pPr algn="justLow" rtl="1">
              <a:lnSpc>
                <a:spcPct val="150000"/>
              </a:lnSpc>
            </a:pPr>
            <a:r>
              <a:rPr lang="fa-IR" b="1" dirty="0" smtClean="0">
                <a:solidFill>
                  <a:schemeClr val="bg1">
                    <a:lumMod val="95000"/>
                  </a:schemeClr>
                </a:solidFill>
                <a:cs typeface="B Titr" panose="00000700000000000000" pitchFamily="2" charset="-78"/>
              </a:rPr>
              <a:t>کیفیت: </a:t>
            </a:r>
          </a:p>
          <a:p>
            <a:pPr marL="271463" indent="-271463" algn="justLow" rtl="1">
              <a:lnSpc>
                <a:spcPct val="150000"/>
              </a:lnSpc>
              <a:buFont typeface="Arial" panose="020B0604020202020204" pitchFamily="34" charset="0"/>
              <a:buChar char="•"/>
            </a:pPr>
            <a:r>
              <a:rPr lang="fa-IR" b="1" dirty="0" smtClean="0">
                <a:solidFill>
                  <a:schemeClr val="bg1">
                    <a:lumMod val="95000"/>
                  </a:schemeClr>
                </a:solidFill>
                <a:cs typeface="B Zar" panose="00000400000000000000" pitchFamily="2" charset="-78"/>
              </a:rPr>
              <a:t>اعلام نظر به­صورت </a:t>
            </a:r>
            <a:r>
              <a:rPr lang="fa-IR" b="1" dirty="0">
                <a:solidFill>
                  <a:schemeClr val="bg1">
                    <a:lumMod val="95000"/>
                  </a:schemeClr>
                </a:solidFill>
                <a:cs typeface="B Zar" panose="00000400000000000000" pitchFamily="2" charset="-78"/>
              </a:rPr>
              <a:t>مستدل و مستند به قانون، مدارک، دلایل یا قرائن اطمینان‌آور بر اساس تحقیقات </a:t>
            </a:r>
            <a:r>
              <a:rPr lang="fa-IR" b="1" dirty="0" smtClean="0">
                <a:solidFill>
                  <a:schemeClr val="bg1">
                    <a:lumMod val="95000"/>
                  </a:schemeClr>
                </a:solidFill>
                <a:cs typeface="B Zar" panose="00000400000000000000" pitchFamily="2" charset="-78"/>
              </a:rPr>
              <a:t>لازم</a:t>
            </a:r>
          </a:p>
          <a:p>
            <a:pPr marL="271463" indent="-271463" algn="justLow" rtl="1">
              <a:lnSpc>
                <a:spcPct val="150000"/>
              </a:lnSpc>
              <a:buFont typeface="Arial" panose="020B0604020202020204" pitchFamily="34" charset="0"/>
              <a:buChar char="•"/>
            </a:pPr>
            <a:r>
              <a:rPr lang="fa-IR" b="1" dirty="0" smtClean="0">
                <a:solidFill>
                  <a:schemeClr val="bg1">
                    <a:lumMod val="95000"/>
                  </a:schemeClr>
                </a:solidFill>
                <a:cs typeface="B Zar" panose="00000400000000000000" pitchFamily="2" charset="-78"/>
              </a:rPr>
              <a:t> </a:t>
            </a:r>
            <a:r>
              <a:rPr lang="fa-IR" b="1" dirty="0">
                <a:solidFill>
                  <a:schemeClr val="bg1">
                    <a:lumMod val="95000"/>
                  </a:schemeClr>
                </a:solidFill>
                <a:cs typeface="B Zar" panose="00000400000000000000" pitchFamily="2" charset="-78"/>
              </a:rPr>
              <a:t>اخذ سوابق و مدارک اثباتی از </a:t>
            </a:r>
            <a:r>
              <a:rPr lang="fa-IR" b="1" dirty="0" smtClean="0">
                <a:solidFill>
                  <a:schemeClr val="bg1">
                    <a:lumMod val="95000"/>
                  </a:schemeClr>
                </a:solidFill>
                <a:cs typeface="B Zar" panose="00000400000000000000" pitchFamily="2" charset="-78"/>
              </a:rPr>
              <a:t>داوطلب</a:t>
            </a:r>
          </a:p>
          <a:p>
            <a:pPr marL="271463" indent="-271463" algn="justLow" rtl="1">
              <a:lnSpc>
                <a:spcPct val="150000"/>
              </a:lnSpc>
              <a:buFont typeface="Arial" panose="020B0604020202020204" pitchFamily="34" charset="0"/>
              <a:buChar char="•"/>
            </a:pPr>
            <a:r>
              <a:rPr lang="fa-IR" b="1" dirty="0" smtClean="0">
                <a:solidFill>
                  <a:schemeClr val="bg1">
                    <a:lumMod val="95000"/>
                  </a:schemeClr>
                </a:solidFill>
                <a:cs typeface="B Zar" panose="00000400000000000000" pitchFamily="2" charset="-78"/>
              </a:rPr>
              <a:t> </a:t>
            </a:r>
            <a:r>
              <a:rPr lang="fa-IR" b="1" dirty="0">
                <a:solidFill>
                  <a:schemeClr val="bg1">
                    <a:lumMod val="95000"/>
                  </a:schemeClr>
                </a:solidFill>
                <a:cs typeface="B Zar" panose="00000400000000000000" pitchFamily="2" charset="-78"/>
              </a:rPr>
              <a:t>شنیدن توضیحات یا دفاعیات داوطلب و با رعایت موازین شرعی و </a:t>
            </a:r>
            <a:r>
              <a:rPr lang="fa-IR" b="1" dirty="0" smtClean="0">
                <a:solidFill>
                  <a:schemeClr val="bg1">
                    <a:lumMod val="95000"/>
                  </a:schemeClr>
                </a:solidFill>
                <a:cs typeface="B Zar" panose="00000400000000000000" pitchFamily="2" charset="-78"/>
              </a:rPr>
              <a:t>حقوقی</a:t>
            </a:r>
          </a:p>
          <a:p>
            <a:pPr marL="628650" indent="-285750" algn="justLow" rtl="1">
              <a:lnSpc>
                <a:spcPct val="150000"/>
              </a:lnSpc>
              <a:buFont typeface="Wingdings" panose="05000000000000000000" pitchFamily="2" charset="2"/>
              <a:buChar char="ü"/>
            </a:pPr>
            <a:r>
              <a:rPr lang="fa-IR" b="1" dirty="0" smtClean="0">
                <a:solidFill>
                  <a:schemeClr val="bg1">
                    <a:lumMod val="95000"/>
                  </a:schemeClr>
                </a:solidFill>
                <a:cs typeface="B Zar" panose="00000400000000000000" pitchFamily="2" charset="-78"/>
              </a:rPr>
              <a:t>به‌همراه </a:t>
            </a:r>
            <a:r>
              <a:rPr lang="fa-IR" b="1" dirty="0">
                <a:solidFill>
                  <a:schemeClr val="bg1">
                    <a:lumMod val="95000"/>
                  </a:schemeClr>
                </a:solidFill>
                <a:cs typeface="B Zar" panose="00000400000000000000" pitchFamily="2" charset="-78"/>
              </a:rPr>
              <a:t>مستندات به هیأت مرکزی </a:t>
            </a:r>
            <a:r>
              <a:rPr lang="fa-IR" b="1" dirty="0" smtClean="0">
                <a:solidFill>
                  <a:schemeClr val="bg1">
                    <a:lumMod val="95000"/>
                  </a:schemeClr>
                </a:solidFill>
                <a:cs typeface="B Zar" panose="00000400000000000000" pitchFamily="2" charset="-78"/>
              </a:rPr>
              <a:t>نظارت  </a:t>
            </a:r>
          </a:p>
          <a:p>
            <a:pPr marL="628650" indent="-285750" algn="justLow" rtl="1">
              <a:lnSpc>
                <a:spcPct val="150000"/>
              </a:lnSpc>
              <a:buFont typeface="Wingdings" panose="05000000000000000000" pitchFamily="2" charset="2"/>
              <a:buChar char="ü"/>
            </a:pPr>
            <a:r>
              <a:rPr lang="fa-IR" b="1" dirty="0" smtClean="0">
                <a:solidFill>
                  <a:schemeClr val="bg1">
                    <a:lumMod val="95000"/>
                  </a:schemeClr>
                </a:solidFill>
                <a:cs typeface="B Zar" panose="00000400000000000000" pitchFamily="2" charset="-78"/>
              </a:rPr>
              <a:t>ابلاغ مراتب تأیید</a:t>
            </a:r>
            <a:r>
              <a:rPr lang="fa-IR" b="1" dirty="0">
                <a:solidFill>
                  <a:schemeClr val="bg1">
                    <a:lumMod val="95000"/>
                  </a:schemeClr>
                </a:solidFill>
                <a:cs typeface="B Zar" panose="00000400000000000000" pitchFamily="2" charset="-78"/>
              </a:rPr>
              <a:t>، عدم تأیید یا عدم احراز صلاحیت </a:t>
            </a:r>
            <a:r>
              <a:rPr lang="fa-IR" b="1" dirty="0" smtClean="0">
                <a:solidFill>
                  <a:schemeClr val="bg1">
                    <a:lumMod val="95000"/>
                  </a:schemeClr>
                </a:solidFill>
                <a:cs typeface="B Zar" panose="00000400000000000000" pitchFamily="2" charset="-78"/>
              </a:rPr>
              <a:t>به </a:t>
            </a:r>
            <a:r>
              <a:rPr lang="fa-IR" b="1" dirty="0">
                <a:solidFill>
                  <a:schemeClr val="bg1">
                    <a:lumMod val="95000"/>
                  </a:schemeClr>
                </a:solidFill>
                <a:cs typeface="B Zar" panose="00000400000000000000" pitchFamily="2" charset="-78"/>
              </a:rPr>
              <a:t>فرماندار مرکز حوزه انتخابیه</a:t>
            </a:r>
            <a:endParaRPr lang="fa-IR" b="1" dirty="0" smtClean="0">
              <a:solidFill>
                <a:schemeClr val="bg1">
                  <a:lumMod val="95000"/>
                </a:schemeClr>
              </a:solidFill>
              <a:cs typeface="B Zar" panose="00000400000000000000" pitchFamily="2" charset="-78"/>
            </a:endParaRPr>
          </a:p>
          <a:p>
            <a:pPr algn="justLow" rtl="1">
              <a:lnSpc>
                <a:spcPct val="150000"/>
              </a:lnSpc>
            </a:pPr>
            <a:r>
              <a:rPr lang="fa-IR" b="1" dirty="0" smtClean="0">
                <a:solidFill>
                  <a:schemeClr val="bg1">
                    <a:lumMod val="95000"/>
                  </a:schemeClr>
                </a:solidFill>
                <a:cs typeface="B Titr" panose="00000700000000000000" pitchFamily="2" charset="-78"/>
              </a:rPr>
              <a:t>زمان </a:t>
            </a:r>
            <a:r>
              <a:rPr lang="fa-IR" b="1" dirty="0">
                <a:solidFill>
                  <a:schemeClr val="bg1">
                    <a:lumMod val="95000"/>
                  </a:schemeClr>
                </a:solidFill>
                <a:cs typeface="B Titr" panose="00000700000000000000" pitchFamily="2" charset="-78"/>
              </a:rPr>
              <a:t>: </a:t>
            </a:r>
          </a:p>
          <a:p>
            <a:pPr marL="542925" indent="-285750" algn="justLow" rtl="1">
              <a:lnSpc>
                <a:spcPct val="150000"/>
              </a:lnSpc>
              <a:buFont typeface="Arial" panose="020B0604020202020204" pitchFamily="34" charset="0"/>
              <a:buChar char="•"/>
            </a:pPr>
            <a:r>
              <a:rPr lang="fa-IR" b="1" dirty="0" smtClean="0">
                <a:solidFill>
                  <a:schemeClr val="bg1">
                    <a:lumMod val="95000"/>
                  </a:schemeClr>
                </a:solidFill>
                <a:cs typeface="B Zar" panose="00000400000000000000" pitchFamily="2" charset="-78"/>
              </a:rPr>
              <a:t>50 روز</a:t>
            </a:r>
            <a:endParaRPr lang="en-US" b="1" dirty="0">
              <a:solidFill>
                <a:schemeClr val="bg1">
                  <a:lumMod val="95000"/>
                </a:schemeClr>
              </a:solidFill>
              <a:cs typeface="B Zar" panose="00000400000000000000" pitchFamily="2" charset="-78"/>
            </a:endParaRPr>
          </a:p>
        </p:txBody>
      </p:sp>
    </p:spTree>
    <p:extLst>
      <p:ext uri="{BB962C8B-B14F-4D97-AF65-F5344CB8AC3E}">
        <p14:creationId xmlns:p14="http://schemas.microsoft.com/office/powerpoint/2010/main" val="8999463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187624" y="260648"/>
            <a:ext cx="7733923" cy="6340197"/>
          </a:xfrm>
          <a:prstGeom prst="rect">
            <a:avLst/>
          </a:prstGeom>
        </p:spPr>
        <p:txBody>
          <a:bodyPr wrap="square">
            <a:spAutoFit/>
          </a:bodyPr>
          <a:lstStyle/>
          <a:p>
            <a:pPr algn="justLow" rtl="1">
              <a:lnSpc>
                <a:spcPct val="150000"/>
              </a:lnSpc>
            </a:pPr>
            <a:r>
              <a:rPr lang="fa-IR" sz="2000" dirty="0">
                <a:solidFill>
                  <a:srgbClr val="FFFF00"/>
                </a:solidFill>
                <a:cs typeface="B Titr" panose="00000700000000000000" pitchFamily="2" charset="-78"/>
              </a:rPr>
              <a:t>ابلاغ مراتب تایید ، عدم تایید یا عدم احراز به داوطلبان توسط فرماندار مرکز حوزه انتخابیه ( نتایج ارسال شده از هیات نظارت استان) </a:t>
            </a:r>
            <a:endParaRPr lang="fa-IR" sz="2000" dirty="0" smtClean="0">
              <a:solidFill>
                <a:srgbClr val="FFFF00"/>
              </a:solidFill>
              <a:cs typeface="B Titr" panose="00000700000000000000" pitchFamily="2" charset="-78"/>
            </a:endParaRPr>
          </a:p>
          <a:p>
            <a:pPr algn="justLow" rtl="1">
              <a:lnSpc>
                <a:spcPct val="150000"/>
              </a:lnSpc>
            </a:pPr>
            <a:r>
              <a:rPr lang="fa-IR" b="1" dirty="0" smtClean="0">
                <a:solidFill>
                  <a:schemeClr val="bg1">
                    <a:lumMod val="95000"/>
                  </a:schemeClr>
                </a:solidFill>
                <a:cs typeface="B Titr" panose="00000700000000000000" pitchFamily="2" charset="-78"/>
              </a:rPr>
              <a:t>زمان: </a:t>
            </a:r>
          </a:p>
          <a:p>
            <a:pPr marL="542925" indent="-285750" algn="justLow" rtl="1">
              <a:lnSpc>
                <a:spcPct val="150000"/>
              </a:lnSpc>
              <a:buFont typeface="Arial" panose="020B0604020202020204" pitchFamily="34" charset="0"/>
              <a:buChar char="•"/>
            </a:pPr>
            <a:r>
              <a:rPr lang="fa-IR" b="1" dirty="0" smtClean="0">
                <a:solidFill>
                  <a:schemeClr val="bg1">
                    <a:lumMod val="95000"/>
                  </a:schemeClr>
                </a:solidFill>
                <a:cs typeface="B Zar" panose="00000400000000000000" pitchFamily="2" charset="-78"/>
              </a:rPr>
              <a:t>ظرف </a:t>
            </a:r>
            <a:r>
              <a:rPr lang="fa-IR" b="1" dirty="0">
                <a:solidFill>
                  <a:schemeClr val="bg1">
                    <a:lumMod val="95000"/>
                  </a:schemeClr>
                </a:solidFill>
                <a:cs typeface="B Zar" panose="00000400000000000000" pitchFamily="2" charset="-78"/>
              </a:rPr>
              <a:t>دو </a:t>
            </a:r>
            <a:r>
              <a:rPr lang="fa-IR" b="1" dirty="0" smtClean="0">
                <a:solidFill>
                  <a:schemeClr val="bg1">
                    <a:lumMod val="95000"/>
                  </a:schemeClr>
                </a:solidFill>
                <a:cs typeface="B Zar" panose="00000400000000000000" pitchFamily="2" charset="-78"/>
              </a:rPr>
              <a:t>روز</a:t>
            </a:r>
          </a:p>
          <a:p>
            <a:pPr algn="justLow" rtl="1">
              <a:lnSpc>
                <a:spcPct val="150000"/>
              </a:lnSpc>
            </a:pPr>
            <a:r>
              <a:rPr lang="ar-SA" sz="2000" dirty="0">
                <a:solidFill>
                  <a:srgbClr val="FFFF00"/>
                </a:solidFill>
                <a:cs typeface="B Titr" panose="00000700000000000000" pitchFamily="2" charset="-78"/>
              </a:rPr>
              <a:t>دریافت شکایت از داوطلبين عدم تأیید یا عدم احراز به شورای نگهبان</a:t>
            </a:r>
            <a:endParaRPr lang="fa-IR" sz="2000" dirty="0">
              <a:solidFill>
                <a:srgbClr val="FFFF00"/>
              </a:solidFill>
              <a:cs typeface="B Titr" panose="00000700000000000000" pitchFamily="2" charset="-78"/>
            </a:endParaRPr>
          </a:p>
          <a:p>
            <a:pPr algn="justLow" rtl="1">
              <a:lnSpc>
                <a:spcPct val="150000"/>
              </a:lnSpc>
            </a:pPr>
            <a:r>
              <a:rPr lang="fa-IR" b="1" dirty="0" smtClean="0">
                <a:solidFill>
                  <a:schemeClr val="bg1">
                    <a:lumMod val="95000"/>
                  </a:schemeClr>
                </a:solidFill>
                <a:cs typeface="B Titr" panose="00000700000000000000" pitchFamily="2" charset="-78"/>
              </a:rPr>
              <a:t>زمان: </a:t>
            </a:r>
          </a:p>
          <a:p>
            <a:pPr marL="542925" indent="-285750" algn="justLow" rtl="1">
              <a:lnSpc>
                <a:spcPct val="150000"/>
              </a:lnSpc>
              <a:buFont typeface="Arial" panose="020B0604020202020204" pitchFamily="34" charset="0"/>
              <a:buChar char="•"/>
            </a:pPr>
            <a:r>
              <a:rPr lang="fa-IR" b="1" dirty="0" smtClean="0">
                <a:solidFill>
                  <a:schemeClr val="bg1">
                    <a:lumMod val="95000"/>
                  </a:schemeClr>
                </a:solidFill>
                <a:cs typeface="B Zar" panose="00000400000000000000" pitchFamily="2" charset="-78"/>
              </a:rPr>
              <a:t>ظرف سه روز</a:t>
            </a:r>
          </a:p>
          <a:p>
            <a:pPr algn="justLow" rtl="1">
              <a:lnSpc>
                <a:spcPct val="150000"/>
              </a:lnSpc>
            </a:pPr>
            <a:r>
              <a:rPr lang="fa-IR" sz="2000" dirty="0" smtClean="0">
                <a:solidFill>
                  <a:srgbClr val="FFFF00"/>
                </a:solidFill>
                <a:cs typeface="B Titr" panose="00000700000000000000" pitchFamily="2" charset="-78"/>
              </a:rPr>
              <a:t>بررسی </a:t>
            </a:r>
            <a:r>
              <a:rPr lang="fa-IR" sz="2000" dirty="0">
                <a:solidFill>
                  <a:srgbClr val="FFFF00"/>
                </a:solidFill>
                <a:cs typeface="B Titr" panose="00000700000000000000" pitchFamily="2" charset="-78"/>
              </a:rPr>
              <a:t>شکایات واعلام نظر قطعی شورای نگهبان توسط هیات نظارت استان به ستاد انتخابات کشور </a:t>
            </a:r>
            <a:r>
              <a:rPr lang="fa-IR" sz="2000" dirty="0" smtClean="0">
                <a:solidFill>
                  <a:srgbClr val="FFFF00"/>
                </a:solidFill>
                <a:cs typeface="B Titr" panose="00000700000000000000" pitchFamily="2" charset="-78"/>
              </a:rPr>
              <a:t>یا فرماندار </a:t>
            </a:r>
            <a:r>
              <a:rPr lang="fa-IR" sz="2000" dirty="0">
                <a:solidFill>
                  <a:srgbClr val="FFFF00"/>
                </a:solidFill>
                <a:cs typeface="B Titr" panose="00000700000000000000" pitchFamily="2" charset="-78"/>
              </a:rPr>
              <a:t>مرکز حوزه انتخابیه </a:t>
            </a:r>
            <a:endParaRPr lang="fa-IR" sz="2000" dirty="0" smtClean="0">
              <a:solidFill>
                <a:srgbClr val="FFFF00"/>
              </a:solidFill>
              <a:cs typeface="B Titr" panose="00000700000000000000" pitchFamily="2" charset="-78"/>
            </a:endParaRPr>
          </a:p>
          <a:p>
            <a:pPr algn="justLow" rtl="1">
              <a:lnSpc>
                <a:spcPct val="150000"/>
              </a:lnSpc>
            </a:pPr>
            <a:r>
              <a:rPr lang="fa-IR" b="1" dirty="0" smtClean="0">
                <a:solidFill>
                  <a:schemeClr val="bg1">
                    <a:lumMod val="95000"/>
                  </a:schemeClr>
                </a:solidFill>
                <a:cs typeface="B Titr" panose="00000700000000000000" pitchFamily="2" charset="-78"/>
              </a:rPr>
              <a:t>زمان: </a:t>
            </a:r>
            <a:endParaRPr lang="fa-IR" b="1" dirty="0">
              <a:solidFill>
                <a:schemeClr val="bg1">
                  <a:lumMod val="95000"/>
                </a:schemeClr>
              </a:solidFill>
              <a:cs typeface="B Titr" panose="00000700000000000000" pitchFamily="2" charset="-78"/>
            </a:endParaRPr>
          </a:p>
          <a:p>
            <a:pPr marL="542925" indent="-285750" algn="justLow" rtl="1">
              <a:lnSpc>
                <a:spcPct val="150000"/>
              </a:lnSpc>
              <a:buFont typeface="Arial" panose="020B0604020202020204" pitchFamily="34" charset="0"/>
              <a:buChar char="•"/>
            </a:pPr>
            <a:r>
              <a:rPr lang="fa-IR" b="1" dirty="0" smtClean="0">
                <a:solidFill>
                  <a:schemeClr val="bg1">
                    <a:lumMod val="95000"/>
                  </a:schemeClr>
                </a:solidFill>
                <a:cs typeface="B Zar" panose="00000400000000000000" pitchFamily="2" charset="-78"/>
              </a:rPr>
              <a:t>ظرف </a:t>
            </a:r>
            <a:r>
              <a:rPr lang="fa-IR" b="1" dirty="0">
                <a:solidFill>
                  <a:schemeClr val="bg1">
                    <a:lumMod val="95000"/>
                  </a:schemeClr>
                </a:solidFill>
                <a:cs typeface="B Zar" panose="00000400000000000000" pitchFamily="2" charset="-78"/>
              </a:rPr>
              <a:t>سی ­</a:t>
            </a:r>
            <a:r>
              <a:rPr lang="fa-IR" b="1" dirty="0" smtClean="0">
                <a:solidFill>
                  <a:schemeClr val="bg1">
                    <a:lumMod val="95000"/>
                  </a:schemeClr>
                </a:solidFill>
                <a:cs typeface="B Zar" panose="00000400000000000000" pitchFamily="2" charset="-78"/>
              </a:rPr>
              <a:t>روز</a:t>
            </a:r>
          </a:p>
          <a:p>
            <a:pPr algn="justLow" rtl="1"/>
            <a:r>
              <a:rPr lang="fa-IR" sz="2000" dirty="0" smtClean="0">
                <a:solidFill>
                  <a:srgbClr val="FFFF00"/>
                </a:solidFill>
                <a:cs typeface="B Titr" panose="00000700000000000000" pitchFamily="2" charset="-78"/>
              </a:rPr>
              <a:t>ابلاغ </a:t>
            </a:r>
            <a:r>
              <a:rPr lang="fa-IR" sz="2000" dirty="0">
                <a:solidFill>
                  <a:srgbClr val="FFFF00"/>
                </a:solidFill>
                <a:cs typeface="B Titr" panose="00000700000000000000" pitchFamily="2" charset="-78"/>
              </a:rPr>
              <a:t>نتیجه بررسی شکایات داوطلبانی </a:t>
            </a:r>
            <a:r>
              <a:rPr lang="fa-IR" sz="2000" dirty="0" smtClean="0">
                <a:solidFill>
                  <a:srgbClr val="FFFF00"/>
                </a:solidFill>
                <a:cs typeface="B Titr" panose="00000700000000000000" pitchFamily="2" charset="-78"/>
              </a:rPr>
              <a:t>و </a:t>
            </a:r>
            <a:r>
              <a:rPr lang="fa-IR" sz="2000" dirty="0">
                <a:solidFill>
                  <a:srgbClr val="FFFF00"/>
                </a:solidFill>
                <a:cs typeface="B Titr" panose="00000700000000000000" pitchFamily="2" charset="-78"/>
              </a:rPr>
              <a:t>اعلام نظر درخصوص داوطلبانی که در مراحل قبل مورد تایید قرار گرفته اند </a:t>
            </a:r>
            <a:endParaRPr lang="fa-IR" sz="2000" dirty="0" smtClean="0">
              <a:solidFill>
                <a:srgbClr val="FFFF00"/>
              </a:solidFill>
              <a:cs typeface="B Titr" panose="00000700000000000000" pitchFamily="2" charset="-78"/>
            </a:endParaRPr>
          </a:p>
          <a:p>
            <a:pPr algn="justLow" rtl="1"/>
            <a:r>
              <a:rPr lang="fa-IR" b="1" dirty="0" smtClean="0">
                <a:solidFill>
                  <a:schemeClr val="bg1">
                    <a:lumMod val="95000"/>
                  </a:schemeClr>
                </a:solidFill>
                <a:cs typeface="B Zar" panose="00000400000000000000" pitchFamily="2" charset="-78"/>
              </a:rPr>
              <a:t>هیأت </a:t>
            </a:r>
            <a:r>
              <a:rPr lang="fa-IR" b="1" dirty="0">
                <a:solidFill>
                  <a:schemeClr val="bg1">
                    <a:lumMod val="95000"/>
                  </a:schemeClr>
                </a:solidFill>
                <a:cs typeface="B Zar" panose="00000400000000000000" pitchFamily="2" charset="-78"/>
              </a:rPr>
              <a:t>نظارت استان </a:t>
            </a:r>
            <a:r>
              <a:rPr lang="fa-IR" b="1" dirty="0" smtClean="0">
                <a:solidFill>
                  <a:schemeClr val="bg1">
                    <a:lumMod val="95000"/>
                  </a:schemeClr>
                </a:solidFill>
                <a:cs typeface="B Zar" panose="00000400000000000000" pitchFamily="2" charset="-78"/>
              </a:rPr>
              <a:t>به  </a:t>
            </a:r>
            <a:r>
              <a:rPr lang="fa-IR" b="1" dirty="0" smtClean="0">
                <a:solidFill>
                  <a:schemeClr val="bg1">
                    <a:lumMod val="95000"/>
                  </a:schemeClr>
                </a:solidFill>
                <a:cs typeface="B Zar" panose="00000400000000000000" pitchFamily="2" charset="-78"/>
                <a:sym typeface="Wingdings" panose="05000000000000000000" pitchFamily="2" charset="2"/>
              </a:rPr>
              <a:t></a:t>
            </a:r>
            <a:r>
              <a:rPr lang="fa-IR" b="1" dirty="0" smtClean="0">
                <a:solidFill>
                  <a:schemeClr val="bg1">
                    <a:lumMod val="95000"/>
                  </a:schemeClr>
                </a:solidFill>
                <a:cs typeface="B Zar" panose="00000400000000000000" pitchFamily="2" charset="-78"/>
              </a:rPr>
              <a:t>  فرماندار </a:t>
            </a:r>
            <a:r>
              <a:rPr lang="fa-IR" b="1" dirty="0">
                <a:solidFill>
                  <a:schemeClr val="bg1">
                    <a:lumMod val="95000"/>
                  </a:schemeClr>
                </a:solidFill>
                <a:cs typeface="B Zar" panose="00000400000000000000" pitchFamily="2" charset="-78"/>
              </a:rPr>
              <a:t>مرکز حوزه انتخابیه یا ستاد انتخابات کشور </a:t>
            </a:r>
            <a:r>
              <a:rPr lang="fa-IR" b="1" dirty="0" smtClean="0">
                <a:solidFill>
                  <a:schemeClr val="bg1">
                    <a:lumMod val="95000"/>
                  </a:schemeClr>
                </a:solidFill>
                <a:cs typeface="B Zar" panose="00000400000000000000" pitchFamily="2" charset="-78"/>
              </a:rPr>
              <a:t>به </a:t>
            </a:r>
            <a:r>
              <a:rPr lang="fa-IR" b="1" dirty="0" smtClean="0">
                <a:solidFill>
                  <a:schemeClr val="bg1">
                    <a:lumMod val="95000"/>
                  </a:schemeClr>
                </a:solidFill>
                <a:cs typeface="B Zar" panose="00000400000000000000" pitchFamily="2" charset="-78"/>
                <a:sym typeface="Wingdings" panose="05000000000000000000" pitchFamily="2" charset="2"/>
              </a:rPr>
              <a:t></a:t>
            </a:r>
            <a:r>
              <a:rPr lang="fa-IR" b="1" dirty="0" smtClean="0">
                <a:solidFill>
                  <a:schemeClr val="bg1">
                    <a:lumMod val="95000"/>
                  </a:schemeClr>
                </a:solidFill>
                <a:cs typeface="B Zar" panose="00000400000000000000" pitchFamily="2" charset="-78"/>
              </a:rPr>
              <a:t> داوطلبان</a:t>
            </a:r>
          </a:p>
          <a:p>
            <a:pPr algn="justLow" rtl="1"/>
            <a:r>
              <a:rPr lang="fa-IR" b="1" dirty="0">
                <a:solidFill>
                  <a:schemeClr val="bg1">
                    <a:lumMod val="95000"/>
                  </a:schemeClr>
                </a:solidFill>
                <a:cs typeface="B Titr" panose="00000700000000000000" pitchFamily="2" charset="-78"/>
              </a:rPr>
              <a:t>زمان: </a:t>
            </a:r>
          </a:p>
          <a:p>
            <a:pPr marL="285750" indent="-285750" algn="justLow" rtl="1">
              <a:buFont typeface="Arial" panose="020B0604020202020204" pitchFamily="34" charset="0"/>
              <a:buChar char="•"/>
            </a:pPr>
            <a:r>
              <a:rPr lang="fa-IR" b="1" dirty="0" smtClean="0">
                <a:solidFill>
                  <a:schemeClr val="bg1">
                    <a:lumMod val="95000"/>
                  </a:schemeClr>
                </a:solidFill>
                <a:cs typeface="B Zar" panose="00000400000000000000" pitchFamily="2" charset="-78"/>
              </a:rPr>
              <a:t>ظرف </a:t>
            </a:r>
            <a:r>
              <a:rPr lang="fa-IR" b="1" dirty="0">
                <a:solidFill>
                  <a:schemeClr val="bg1">
                    <a:lumMod val="95000"/>
                  </a:schemeClr>
                </a:solidFill>
                <a:cs typeface="B Zar" panose="00000400000000000000" pitchFamily="2" charset="-78"/>
              </a:rPr>
              <a:t>یک روز</a:t>
            </a:r>
            <a:endParaRPr lang="en-US" b="1" dirty="0">
              <a:solidFill>
                <a:schemeClr val="bg1">
                  <a:lumMod val="95000"/>
                </a:schemeClr>
              </a:solidFill>
              <a:cs typeface="B Zar" panose="000004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4270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187624" y="439316"/>
            <a:ext cx="7776864" cy="5663089"/>
          </a:xfrm>
          <a:prstGeom prst="rect">
            <a:avLst/>
          </a:prstGeom>
        </p:spPr>
        <p:txBody>
          <a:bodyPr wrap="square">
            <a:spAutoFit/>
          </a:bodyPr>
          <a:lstStyle/>
          <a:p>
            <a:pPr algn="justLow" rtl="1"/>
            <a:r>
              <a:rPr lang="fa-IR" dirty="0" smtClean="0">
                <a:solidFill>
                  <a:srgbClr val="FFFF00"/>
                </a:solidFill>
                <a:cs typeface="B Titr" panose="00000700000000000000" pitchFamily="2" charset="-78"/>
              </a:rPr>
              <a:t>دریافت </a:t>
            </a:r>
            <a:r>
              <a:rPr lang="fa-IR" dirty="0">
                <a:solidFill>
                  <a:srgbClr val="FFFF00"/>
                </a:solidFill>
                <a:cs typeface="B Titr" panose="00000700000000000000" pitchFamily="2" charset="-78"/>
              </a:rPr>
              <a:t>شکایت از داوطلبانی که در سیر مراحل قبلی تایید شده اند لیکن شورای نگهبان نظر به عدم احراز آنان </a:t>
            </a:r>
            <a:r>
              <a:rPr lang="fa-IR" dirty="0" smtClean="0">
                <a:solidFill>
                  <a:srgbClr val="FFFF00"/>
                </a:solidFill>
                <a:cs typeface="B Titr" panose="00000700000000000000" pitchFamily="2" charset="-78"/>
              </a:rPr>
              <a:t>دارد</a:t>
            </a:r>
          </a:p>
          <a:p>
            <a:pPr algn="justLow" rtl="1"/>
            <a:r>
              <a:rPr lang="fa-IR" b="1" dirty="0">
                <a:solidFill>
                  <a:schemeClr val="bg1">
                    <a:lumMod val="95000"/>
                  </a:schemeClr>
                </a:solidFill>
                <a:cs typeface="B Titr" panose="00000700000000000000" pitchFamily="2" charset="-78"/>
              </a:rPr>
              <a:t>اقدام کننده : </a:t>
            </a:r>
          </a:p>
          <a:p>
            <a:pPr marL="285750" indent="-285750" algn="justLow" rtl="1">
              <a:buFont typeface="Arial" panose="020B0604020202020204" pitchFamily="34" charset="0"/>
              <a:buChar char="•"/>
            </a:pPr>
            <a:r>
              <a:rPr lang="fa-IR" b="1" dirty="0">
                <a:solidFill>
                  <a:schemeClr val="bg1">
                    <a:lumMod val="95000"/>
                  </a:schemeClr>
                </a:solidFill>
                <a:cs typeface="B Zar" panose="00000400000000000000" pitchFamily="2" charset="-78"/>
              </a:rPr>
              <a:t>شورای نگهبان</a:t>
            </a:r>
            <a:endParaRPr lang="fa-IR" b="1" dirty="0">
              <a:solidFill>
                <a:schemeClr val="bg1">
                  <a:lumMod val="95000"/>
                </a:schemeClr>
              </a:solidFill>
              <a:cs typeface="B Titr" panose="00000700000000000000" pitchFamily="2" charset="-78"/>
            </a:endParaRPr>
          </a:p>
          <a:p>
            <a:pPr algn="justLow" rtl="1"/>
            <a:r>
              <a:rPr lang="fa-IR" sz="1600" b="1" dirty="0" smtClean="0">
                <a:solidFill>
                  <a:schemeClr val="bg1">
                    <a:lumMod val="95000"/>
                  </a:schemeClr>
                </a:solidFill>
                <a:cs typeface="B Titr" panose="00000700000000000000" pitchFamily="2" charset="-78"/>
              </a:rPr>
              <a:t>مهلت زمانی: </a:t>
            </a:r>
          </a:p>
          <a:p>
            <a:pPr marL="285750" indent="-285750" algn="justLow" rtl="1">
              <a:buFont typeface="Arial" panose="020B0604020202020204" pitchFamily="34" charset="0"/>
              <a:buChar char="•"/>
            </a:pPr>
            <a:r>
              <a:rPr lang="fa-IR" sz="1600" b="1" dirty="0" smtClean="0">
                <a:solidFill>
                  <a:schemeClr val="bg1">
                    <a:lumMod val="95000"/>
                  </a:schemeClr>
                </a:solidFill>
                <a:cs typeface="B Zar" panose="00000400000000000000" pitchFamily="2" charset="-78"/>
              </a:rPr>
              <a:t>حداکثر </a:t>
            </a:r>
            <a:r>
              <a:rPr lang="fa-IR" sz="1600" b="1" dirty="0">
                <a:solidFill>
                  <a:schemeClr val="bg1">
                    <a:lumMod val="95000"/>
                  </a:schemeClr>
                </a:solidFill>
                <a:cs typeface="B Zar" panose="00000400000000000000" pitchFamily="2" charset="-78"/>
              </a:rPr>
              <a:t>ظرف سه روز از تاریخ </a:t>
            </a:r>
            <a:r>
              <a:rPr lang="fa-IR" sz="1600" b="1" dirty="0" smtClean="0">
                <a:solidFill>
                  <a:schemeClr val="bg1">
                    <a:lumMod val="95000"/>
                  </a:schemeClr>
                </a:solidFill>
                <a:cs typeface="B Zar" panose="00000400000000000000" pitchFamily="2" charset="-78"/>
              </a:rPr>
              <a:t>ابلاغ</a:t>
            </a:r>
          </a:p>
          <a:p>
            <a:pPr algn="justLow" rtl="1"/>
            <a:endParaRPr lang="fa-IR" sz="1600" b="1" dirty="0">
              <a:solidFill>
                <a:schemeClr val="bg1">
                  <a:lumMod val="95000"/>
                </a:schemeClr>
              </a:solidFill>
              <a:cs typeface="B Zar" panose="00000400000000000000" pitchFamily="2" charset="-78"/>
            </a:endParaRPr>
          </a:p>
          <a:p>
            <a:pPr algn="justLow" rtl="1"/>
            <a:r>
              <a:rPr lang="fa-IR" dirty="0">
                <a:solidFill>
                  <a:srgbClr val="FFFF00"/>
                </a:solidFill>
                <a:cs typeface="B Titr" panose="00000700000000000000" pitchFamily="2" charset="-78"/>
              </a:rPr>
              <a:t>رسیدگی به شکایات داوطلبانی که در مراحل قبل مورد تایید قرار گرفته اند لکن شورای نگهبان صلاحیت آنان را تایید یا احراز نکرده و اعلام نتیجه قطعی به ستاد انتخابات کشور </a:t>
            </a:r>
            <a:endParaRPr lang="fa-IR" dirty="0" smtClean="0">
              <a:solidFill>
                <a:srgbClr val="FFFF00"/>
              </a:solidFill>
              <a:cs typeface="B Titr" panose="00000700000000000000" pitchFamily="2" charset="-78"/>
            </a:endParaRPr>
          </a:p>
          <a:p>
            <a:pPr algn="justLow" rtl="1"/>
            <a:r>
              <a:rPr lang="fa-IR" sz="1600" b="1" dirty="0" smtClean="0">
                <a:solidFill>
                  <a:schemeClr val="bg1">
                    <a:lumMod val="95000"/>
                  </a:schemeClr>
                </a:solidFill>
                <a:cs typeface="B Titr" panose="00000700000000000000" pitchFamily="2" charset="-78"/>
              </a:rPr>
              <a:t>اقدام کننده : </a:t>
            </a:r>
          </a:p>
          <a:p>
            <a:pPr marL="285750" indent="-285750" algn="justLow" rtl="1">
              <a:buFont typeface="Arial" panose="020B0604020202020204" pitchFamily="34" charset="0"/>
              <a:buChar char="•"/>
            </a:pPr>
            <a:r>
              <a:rPr lang="fa-IR" sz="1600" b="1" dirty="0">
                <a:solidFill>
                  <a:schemeClr val="bg1">
                    <a:lumMod val="95000"/>
                  </a:schemeClr>
                </a:solidFill>
                <a:cs typeface="B Zar" panose="00000400000000000000" pitchFamily="2" charset="-78"/>
              </a:rPr>
              <a:t>شورای نگهبان</a:t>
            </a:r>
            <a:endParaRPr lang="fa-IR" sz="1600" b="1" dirty="0" smtClean="0">
              <a:solidFill>
                <a:schemeClr val="bg1">
                  <a:lumMod val="95000"/>
                </a:schemeClr>
              </a:solidFill>
              <a:cs typeface="B Titr" panose="00000700000000000000" pitchFamily="2" charset="-78"/>
            </a:endParaRPr>
          </a:p>
          <a:p>
            <a:pPr algn="justLow" rtl="1"/>
            <a:r>
              <a:rPr lang="fa-IR" sz="1600" b="1" dirty="0" smtClean="0">
                <a:solidFill>
                  <a:schemeClr val="bg1">
                    <a:lumMod val="95000"/>
                  </a:schemeClr>
                </a:solidFill>
                <a:cs typeface="B Titr" panose="00000700000000000000" pitchFamily="2" charset="-78"/>
              </a:rPr>
              <a:t>مهلت </a:t>
            </a:r>
            <a:r>
              <a:rPr lang="fa-IR" sz="1600" b="1" dirty="0">
                <a:solidFill>
                  <a:schemeClr val="bg1">
                    <a:lumMod val="95000"/>
                  </a:schemeClr>
                </a:solidFill>
                <a:cs typeface="B Titr" panose="00000700000000000000" pitchFamily="2" charset="-78"/>
              </a:rPr>
              <a:t>زمانی: </a:t>
            </a:r>
          </a:p>
          <a:p>
            <a:pPr marL="285750" indent="-285750" algn="justLow" rtl="1">
              <a:buFont typeface="Arial" panose="020B0604020202020204" pitchFamily="34" charset="0"/>
              <a:buChar char="•"/>
            </a:pPr>
            <a:r>
              <a:rPr lang="fa-IR" sz="1600" b="1" dirty="0" smtClean="0">
                <a:solidFill>
                  <a:schemeClr val="bg1">
                    <a:lumMod val="95000"/>
                  </a:schemeClr>
                </a:solidFill>
                <a:cs typeface="B Zar" panose="00000400000000000000" pitchFamily="2" charset="-78"/>
              </a:rPr>
              <a:t>ظرف </a:t>
            </a:r>
            <a:r>
              <a:rPr lang="fa-IR" sz="1600" b="1" dirty="0">
                <a:solidFill>
                  <a:schemeClr val="bg1">
                    <a:lumMod val="95000"/>
                  </a:schemeClr>
                </a:solidFill>
                <a:cs typeface="B Zar" panose="00000400000000000000" pitchFamily="2" charset="-78"/>
              </a:rPr>
              <a:t>هفت روز رسیدگی </a:t>
            </a:r>
            <a:r>
              <a:rPr lang="fa-IR" sz="1600" b="1" dirty="0" smtClean="0">
                <a:solidFill>
                  <a:schemeClr val="bg1">
                    <a:lumMod val="95000"/>
                  </a:schemeClr>
                </a:solidFill>
                <a:cs typeface="B Zar" panose="00000400000000000000" pitchFamily="2" charset="-78"/>
              </a:rPr>
              <a:t>و</a:t>
            </a:r>
            <a:r>
              <a:rPr lang="fa-IR" sz="1600" b="1" dirty="0">
                <a:solidFill>
                  <a:schemeClr val="bg1">
                    <a:lumMod val="95000"/>
                  </a:schemeClr>
                </a:solidFill>
                <a:cs typeface="B Zar" panose="00000400000000000000" pitchFamily="2" charset="-78"/>
              </a:rPr>
              <a:t>اعلام </a:t>
            </a:r>
            <a:r>
              <a:rPr lang="fa-IR" sz="1600" b="1" dirty="0" smtClean="0">
                <a:solidFill>
                  <a:schemeClr val="bg1">
                    <a:lumMod val="95000"/>
                  </a:schemeClr>
                </a:solidFill>
                <a:cs typeface="B Zar" panose="00000400000000000000" pitchFamily="2" charset="-78"/>
              </a:rPr>
              <a:t> </a:t>
            </a:r>
            <a:r>
              <a:rPr lang="fa-IR" sz="1600" b="1" dirty="0">
                <a:solidFill>
                  <a:schemeClr val="bg1">
                    <a:lumMod val="95000"/>
                  </a:schemeClr>
                </a:solidFill>
                <a:cs typeface="B Zar" panose="00000400000000000000" pitchFamily="2" charset="-78"/>
              </a:rPr>
              <a:t>نتیجه قطعی </a:t>
            </a:r>
            <a:r>
              <a:rPr lang="fa-IR" sz="1600" b="1" dirty="0" smtClean="0">
                <a:solidFill>
                  <a:schemeClr val="bg1">
                    <a:lumMod val="95000"/>
                  </a:schemeClr>
                </a:solidFill>
                <a:cs typeface="B Zar" panose="00000400000000000000" pitchFamily="2" charset="-78"/>
              </a:rPr>
              <a:t>به </a:t>
            </a:r>
            <a:r>
              <a:rPr lang="fa-IR" sz="1600" b="1" dirty="0">
                <a:solidFill>
                  <a:schemeClr val="bg1">
                    <a:lumMod val="95000"/>
                  </a:schemeClr>
                </a:solidFill>
                <a:cs typeface="B Zar" panose="00000400000000000000" pitchFamily="2" charset="-78"/>
              </a:rPr>
              <a:t>ستاد انتخابات </a:t>
            </a:r>
            <a:r>
              <a:rPr lang="fa-IR" sz="1600" b="1" dirty="0" smtClean="0">
                <a:solidFill>
                  <a:schemeClr val="bg1">
                    <a:lumMod val="95000"/>
                  </a:schemeClr>
                </a:solidFill>
                <a:cs typeface="B Zar" panose="00000400000000000000" pitchFamily="2" charset="-78"/>
              </a:rPr>
              <a:t>کشور</a:t>
            </a:r>
          </a:p>
          <a:p>
            <a:pPr marL="285750" indent="-285750" algn="justLow" rtl="1">
              <a:buFont typeface="Arial" panose="020B0604020202020204" pitchFamily="34" charset="0"/>
              <a:buChar char="•"/>
            </a:pPr>
            <a:endParaRPr lang="fa-IR" sz="1600" b="1" dirty="0" smtClean="0">
              <a:solidFill>
                <a:schemeClr val="bg1">
                  <a:lumMod val="95000"/>
                </a:schemeClr>
              </a:solidFill>
              <a:cs typeface="B Zar" panose="00000400000000000000" pitchFamily="2" charset="-78"/>
            </a:endParaRPr>
          </a:p>
          <a:p>
            <a:pPr algn="justLow" rtl="1"/>
            <a:r>
              <a:rPr lang="fa-IR" dirty="0" smtClean="0">
                <a:solidFill>
                  <a:srgbClr val="FFFF00"/>
                </a:solidFill>
                <a:cs typeface="B Titr" panose="00000700000000000000" pitchFamily="2" charset="-78"/>
              </a:rPr>
              <a:t>ابلاغ </a:t>
            </a:r>
            <a:r>
              <a:rPr lang="fa-IR" dirty="0">
                <a:solidFill>
                  <a:srgbClr val="FFFF00"/>
                </a:solidFill>
                <a:cs typeface="B Titr" panose="00000700000000000000" pitchFamily="2" charset="-78"/>
              </a:rPr>
              <a:t>نظر شورای نگهبان درخصوص رد صلاحیت کلیه داوطلبان رد صلاحیت شده به داوطلبان ذیربط و انتشار آگهی اسامی نامزدهای تایید شده در سراسر حوزه های انتخابیه توسط فرمانداران مراکز حوزه انتخابیه </a:t>
            </a:r>
            <a:endParaRPr lang="fa-IR" dirty="0" smtClean="0">
              <a:solidFill>
                <a:srgbClr val="FFFF00"/>
              </a:solidFill>
              <a:cs typeface="B Titr" panose="00000700000000000000" pitchFamily="2" charset="-78"/>
            </a:endParaRPr>
          </a:p>
          <a:p>
            <a:pPr algn="justLow" rtl="1"/>
            <a:r>
              <a:rPr lang="fa-IR" b="1" dirty="0">
                <a:solidFill>
                  <a:schemeClr val="bg1">
                    <a:lumMod val="95000"/>
                  </a:schemeClr>
                </a:solidFill>
                <a:cs typeface="B Titr" panose="00000700000000000000" pitchFamily="2" charset="-78"/>
              </a:rPr>
              <a:t>اقدام کننده : </a:t>
            </a:r>
          </a:p>
          <a:p>
            <a:pPr marL="285750" indent="-285750" algn="justLow" rtl="1">
              <a:buFont typeface="Arial" panose="020B0604020202020204" pitchFamily="34" charset="0"/>
              <a:buChar char="•"/>
            </a:pPr>
            <a:r>
              <a:rPr lang="fa-IR" b="1" dirty="0">
                <a:solidFill>
                  <a:schemeClr val="bg1">
                    <a:lumMod val="95000"/>
                  </a:schemeClr>
                </a:solidFill>
                <a:cs typeface="B Zar" panose="00000400000000000000" pitchFamily="2" charset="-78"/>
              </a:rPr>
              <a:t>فرمانداران وبخشداران مراکز حوزه های </a:t>
            </a:r>
            <a:r>
              <a:rPr lang="fa-IR" b="1" dirty="0" smtClean="0">
                <a:solidFill>
                  <a:schemeClr val="bg1">
                    <a:lumMod val="95000"/>
                  </a:schemeClr>
                </a:solidFill>
                <a:cs typeface="B Zar" panose="00000400000000000000" pitchFamily="2" charset="-78"/>
              </a:rPr>
              <a:t>انتخابیه</a:t>
            </a:r>
            <a:endParaRPr lang="en-US" dirty="0">
              <a:solidFill>
                <a:srgbClr val="FFFF00"/>
              </a:solidFill>
              <a:cs typeface="B Titr" panose="00000700000000000000" pitchFamily="2" charset="-78"/>
            </a:endParaRPr>
          </a:p>
          <a:p>
            <a:pPr algn="justLow" rtl="1"/>
            <a:r>
              <a:rPr lang="fa-IR" sz="1600" b="1" dirty="0">
                <a:solidFill>
                  <a:schemeClr val="bg1">
                    <a:lumMod val="95000"/>
                  </a:schemeClr>
                </a:solidFill>
                <a:cs typeface="B Titr" panose="00000700000000000000" pitchFamily="2" charset="-78"/>
              </a:rPr>
              <a:t>مهلت زمانی: </a:t>
            </a:r>
          </a:p>
          <a:p>
            <a:pPr marL="285750" indent="-285750" algn="justLow" rtl="1">
              <a:buFont typeface="Arial" panose="020B0604020202020204" pitchFamily="34" charset="0"/>
              <a:buChar char="•"/>
            </a:pPr>
            <a:r>
              <a:rPr lang="fa-IR" sz="1600" b="1" dirty="0">
                <a:solidFill>
                  <a:schemeClr val="bg1">
                    <a:lumMod val="95000"/>
                  </a:schemeClr>
                </a:solidFill>
                <a:cs typeface="B Zar" panose="00000400000000000000" pitchFamily="2" charset="-78"/>
              </a:rPr>
              <a:t>حداکثر ظرف یک روز</a:t>
            </a:r>
            <a:endParaRPr lang="en-US" sz="1600" b="1" dirty="0">
              <a:solidFill>
                <a:schemeClr val="bg1">
                  <a:lumMod val="95000"/>
                </a:schemeClr>
              </a:solidFill>
              <a:cs typeface="B Zar" panose="000004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5092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115616" y="332656"/>
            <a:ext cx="7709806" cy="5724644"/>
          </a:xfrm>
          <a:prstGeom prst="rect">
            <a:avLst/>
          </a:prstGeom>
        </p:spPr>
        <p:txBody>
          <a:bodyPr wrap="square">
            <a:spAutoFit/>
          </a:bodyPr>
          <a:lstStyle/>
          <a:p>
            <a:pPr algn="justLow" rtl="1"/>
            <a:r>
              <a:rPr lang="fa-IR" sz="2000" dirty="0" smtClean="0">
                <a:solidFill>
                  <a:srgbClr val="FFFF00"/>
                </a:solidFill>
                <a:cs typeface="B Titr" panose="00000700000000000000" pitchFamily="2" charset="-78"/>
              </a:rPr>
              <a:t>اعلام </a:t>
            </a:r>
            <a:r>
              <a:rPr lang="fa-IR" sz="2000" dirty="0">
                <a:solidFill>
                  <a:srgbClr val="FFFF00"/>
                </a:solidFill>
                <a:cs typeface="B Titr" panose="00000700000000000000" pitchFamily="2" charset="-78"/>
              </a:rPr>
              <a:t>فهرست و مشخصات کامل </a:t>
            </a:r>
            <a:r>
              <a:rPr lang="fa-IR" sz="2000" dirty="0" smtClean="0">
                <a:solidFill>
                  <a:srgbClr val="FFFF00"/>
                </a:solidFill>
                <a:cs typeface="B Titr" panose="00000700000000000000" pitchFamily="2" charset="-78"/>
              </a:rPr>
              <a:t>امکانات </a:t>
            </a:r>
            <a:r>
              <a:rPr lang="fa-IR" sz="2000" dirty="0">
                <a:solidFill>
                  <a:srgbClr val="FFFF00"/>
                </a:solidFill>
                <a:cs typeface="B Titr" panose="00000700000000000000" pitchFamily="2" charset="-78"/>
              </a:rPr>
              <a:t>، تسهیلات و برنامه زمانبندی ،هزینه استفاده از آنها و نحوه مراجعه نامزدها توسط هیات بررسی تبلیغات استان </a:t>
            </a:r>
            <a:endParaRPr lang="fa-IR" sz="2000" dirty="0" smtClean="0">
              <a:solidFill>
                <a:srgbClr val="FFFF00"/>
              </a:solidFill>
              <a:cs typeface="B Titr" panose="00000700000000000000" pitchFamily="2" charset="-78"/>
            </a:endParaRPr>
          </a:p>
          <a:p>
            <a:pPr algn="justLow" rtl="1"/>
            <a:r>
              <a:rPr lang="fa-IR" b="1" dirty="0" smtClean="0">
                <a:solidFill>
                  <a:schemeClr val="bg1">
                    <a:lumMod val="95000"/>
                  </a:schemeClr>
                </a:solidFill>
                <a:cs typeface="B Titr" panose="00000700000000000000" pitchFamily="2" charset="-78"/>
              </a:rPr>
              <a:t>هدف </a:t>
            </a:r>
            <a:r>
              <a:rPr lang="fa-IR" b="1" dirty="0">
                <a:solidFill>
                  <a:schemeClr val="bg1">
                    <a:lumMod val="95000"/>
                  </a:schemeClr>
                </a:solidFill>
                <a:cs typeface="B Titr" panose="00000700000000000000" pitchFamily="2" charset="-78"/>
              </a:rPr>
              <a:t>: </a:t>
            </a:r>
          </a:p>
          <a:p>
            <a:pPr marL="542925" indent="-285750" algn="justLow" rtl="1">
              <a:buFont typeface="Arial" panose="020B0604020202020204" pitchFamily="34" charset="0"/>
              <a:buChar char="•"/>
            </a:pPr>
            <a:r>
              <a:rPr lang="fa-IR" b="1" dirty="0">
                <a:solidFill>
                  <a:schemeClr val="bg1">
                    <a:lumMod val="95000"/>
                  </a:schemeClr>
                </a:solidFill>
                <a:cs typeface="B Zar" panose="00000400000000000000" pitchFamily="2" charset="-78"/>
              </a:rPr>
              <a:t>در راستای بند (3) سیاست‌های کلی انتخابات و به‌منظور ایجاد عدالت انتخاباتی، نهادها و دستگاههای اجرائی موضوع ماده (5) قانون مدیریت خدمات </a:t>
            </a:r>
            <a:r>
              <a:rPr lang="fa-IR" b="1" dirty="0" smtClean="0">
                <a:solidFill>
                  <a:schemeClr val="bg1">
                    <a:lumMod val="95000"/>
                  </a:schemeClr>
                </a:solidFill>
                <a:cs typeface="B Zar" panose="00000400000000000000" pitchFamily="2" charset="-78"/>
              </a:rPr>
              <a:t>کشوری،</a:t>
            </a:r>
          </a:p>
          <a:p>
            <a:pPr algn="justLow" rtl="1"/>
            <a:r>
              <a:rPr lang="fa-IR" b="1" dirty="0" smtClean="0">
                <a:solidFill>
                  <a:schemeClr val="bg1">
                    <a:lumMod val="95000"/>
                  </a:schemeClr>
                </a:solidFill>
                <a:cs typeface="B Titr" panose="00000700000000000000" pitchFamily="2" charset="-78"/>
              </a:rPr>
              <a:t>مهلت </a:t>
            </a:r>
            <a:r>
              <a:rPr lang="fa-IR" b="1" dirty="0">
                <a:solidFill>
                  <a:schemeClr val="bg1">
                    <a:lumMod val="95000"/>
                  </a:schemeClr>
                </a:solidFill>
                <a:cs typeface="B Titr" panose="00000700000000000000" pitchFamily="2" charset="-78"/>
              </a:rPr>
              <a:t>زمانی :  </a:t>
            </a:r>
          </a:p>
          <a:p>
            <a:pPr marL="542925" indent="-285750" algn="justLow" rtl="1">
              <a:buFont typeface="Arial" panose="020B0604020202020204" pitchFamily="34" charset="0"/>
              <a:buChar char="•"/>
            </a:pPr>
            <a:r>
              <a:rPr lang="fa-IR" b="1" dirty="0">
                <a:solidFill>
                  <a:schemeClr val="bg1">
                    <a:lumMod val="95000"/>
                  </a:schemeClr>
                </a:solidFill>
                <a:cs typeface="B Zar" panose="00000400000000000000" pitchFamily="2" charset="-78"/>
              </a:rPr>
              <a:t>یک­ماه قبل از شروع تبلیغات انتخاباتی </a:t>
            </a:r>
          </a:p>
          <a:p>
            <a:pPr marL="542925" indent="-285750" algn="justLow" rtl="1">
              <a:buFont typeface="Arial" panose="020B0604020202020204" pitchFamily="34" charset="0"/>
              <a:buChar char="•"/>
            </a:pPr>
            <a:endParaRPr lang="fa-IR" b="1" dirty="0">
              <a:solidFill>
                <a:schemeClr val="bg1">
                  <a:lumMod val="95000"/>
                </a:schemeClr>
              </a:solidFill>
              <a:cs typeface="B Zar" panose="00000400000000000000" pitchFamily="2" charset="-78"/>
            </a:endParaRPr>
          </a:p>
          <a:p>
            <a:pPr algn="justLow" rtl="1"/>
            <a:r>
              <a:rPr lang="fa-IR" sz="2000" dirty="0" smtClean="0">
                <a:solidFill>
                  <a:srgbClr val="FFFF00"/>
                </a:solidFill>
                <a:cs typeface="B Titr" panose="00000700000000000000" pitchFamily="2" charset="-78"/>
              </a:rPr>
              <a:t>پایان </a:t>
            </a:r>
            <a:r>
              <a:rPr lang="fa-IR" sz="2000" dirty="0">
                <a:solidFill>
                  <a:srgbClr val="FFFF00"/>
                </a:solidFill>
                <a:cs typeface="B Titr" panose="00000700000000000000" pitchFamily="2" charset="-78"/>
              </a:rPr>
              <a:t>زمان انتخاب اعضای شعب </a:t>
            </a:r>
            <a:endParaRPr lang="fa-IR" b="1" dirty="0" smtClean="0">
              <a:solidFill>
                <a:schemeClr val="bg1">
                  <a:lumMod val="95000"/>
                </a:schemeClr>
              </a:solidFill>
              <a:cs typeface="B Zar" panose="00000400000000000000" pitchFamily="2" charset="-78"/>
            </a:endParaRPr>
          </a:p>
          <a:p>
            <a:pPr algn="justLow" rtl="1"/>
            <a:r>
              <a:rPr lang="fa-IR" b="1" dirty="0" smtClean="0">
                <a:solidFill>
                  <a:schemeClr val="bg1">
                    <a:lumMod val="95000"/>
                  </a:schemeClr>
                </a:solidFill>
                <a:cs typeface="B Titr" panose="00000700000000000000" pitchFamily="2" charset="-78"/>
              </a:rPr>
              <a:t>مهلت </a:t>
            </a:r>
            <a:r>
              <a:rPr lang="fa-IR" b="1" dirty="0">
                <a:solidFill>
                  <a:schemeClr val="bg1">
                    <a:lumMod val="95000"/>
                  </a:schemeClr>
                </a:solidFill>
                <a:cs typeface="B Titr" panose="00000700000000000000" pitchFamily="2" charset="-78"/>
              </a:rPr>
              <a:t>زمانی :  </a:t>
            </a:r>
          </a:p>
          <a:p>
            <a:pPr marL="542925" indent="-285750" algn="justLow" rtl="1">
              <a:buFont typeface="Arial" panose="020B0604020202020204" pitchFamily="34" charset="0"/>
              <a:buChar char="•"/>
            </a:pPr>
            <a:r>
              <a:rPr lang="fa-IR" b="1" dirty="0" smtClean="0">
                <a:solidFill>
                  <a:schemeClr val="bg1">
                    <a:lumMod val="95000"/>
                  </a:schemeClr>
                </a:solidFill>
                <a:cs typeface="B Zar" panose="00000400000000000000" pitchFamily="2" charset="-78"/>
              </a:rPr>
              <a:t>حداقل </a:t>
            </a:r>
            <a:r>
              <a:rPr lang="fa-IR" b="1" dirty="0">
                <a:solidFill>
                  <a:schemeClr val="bg1">
                    <a:lumMod val="95000"/>
                  </a:schemeClr>
                </a:solidFill>
                <a:cs typeface="B Zar" panose="00000400000000000000" pitchFamily="2" charset="-78"/>
              </a:rPr>
              <a:t>تا یک­ماه پیش از روز اخذ </a:t>
            </a:r>
            <a:r>
              <a:rPr lang="fa-IR" b="1" dirty="0" smtClean="0">
                <a:solidFill>
                  <a:schemeClr val="bg1">
                    <a:lumMod val="95000"/>
                  </a:schemeClr>
                </a:solidFill>
                <a:cs typeface="B Zar" panose="00000400000000000000" pitchFamily="2" charset="-78"/>
              </a:rPr>
              <a:t>رأی</a:t>
            </a:r>
          </a:p>
          <a:p>
            <a:pPr algn="justLow" rtl="1"/>
            <a:r>
              <a:rPr lang="fa-IR" b="1" dirty="0">
                <a:solidFill>
                  <a:schemeClr val="bg1">
                    <a:lumMod val="95000"/>
                  </a:schemeClr>
                </a:solidFill>
                <a:cs typeface="B Titr" panose="00000700000000000000" pitchFamily="2" charset="-78"/>
              </a:rPr>
              <a:t>ترکیب:  </a:t>
            </a:r>
          </a:p>
          <a:p>
            <a:pPr marL="542925" indent="-285750" algn="justLow" rtl="1">
              <a:buFont typeface="Arial" panose="020B0604020202020204" pitchFamily="34" charset="0"/>
              <a:buChar char="•"/>
            </a:pPr>
            <a:r>
              <a:rPr lang="fa-IR" b="1" dirty="0" smtClean="0">
                <a:solidFill>
                  <a:schemeClr val="bg1">
                    <a:lumMod val="95000"/>
                  </a:schemeClr>
                </a:solidFill>
                <a:cs typeface="B Zar" panose="00000400000000000000" pitchFamily="2" charset="-78"/>
              </a:rPr>
              <a:t>براي </a:t>
            </a:r>
            <a:r>
              <a:rPr lang="fa-IR" b="1" dirty="0">
                <a:solidFill>
                  <a:schemeClr val="bg1">
                    <a:lumMod val="95000"/>
                  </a:schemeClr>
                </a:solidFill>
                <a:cs typeface="B Zar" panose="00000400000000000000" pitchFamily="2" charset="-78"/>
              </a:rPr>
              <a:t>هر شعبه ثبت‌نام و اخذ رأي، </a:t>
            </a:r>
            <a:r>
              <a:rPr lang="fa-IR" b="1" dirty="0" smtClean="0">
                <a:solidFill>
                  <a:schemeClr val="bg1">
                    <a:lumMod val="95000"/>
                  </a:schemeClr>
                </a:solidFill>
                <a:cs typeface="B Zar" panose="00000400000000000000" pitchFamily="2" charset="-78"/>
              </a:rPr>
              <a:t>سه </a:t>
            </a:r>
            <a:r>
              <a:rPr lang="fa-IR" b="1" dirty="0">
                <a:solidFill>
                  <a:schemeClr val="bg1">
                    <a:lumMod val="95000"/>
                  </a:schemeClr>
                </a:solidFill>
                <a:cs typeface="B Zar" panose="00000400000000000000" pitchFamily="2" charset="-78"/>
              </a:rPr>
              <a:t>تا پنج‌نفر </a:t>
            </a:r>
            <a:endParaRPr lang="fa-IR" b="1" dirty="0" smtClean="0">
              <a:solidFill>
                <a:schemeClr val="bg1">
                  <a:lumMod val="95000"/>
                </a:schemeClr>
              </a:solidFill>
              <a:cs typeface="B Zar" panose="00000400000000000000" pitchFamily="2" charset="-78"/>
            </a:endParaRPr>
          </a:p>
          <a:p>
            <a:pPr marL="542925" indent="-285750" algn="justLow" rtl="1">
              <a:buFont typeface="Arial" panose="020B0604020202020204" pitchFamily="34" charset="0"/>
              <a:buChar char="•"/>
            </a:pPr>
            <a:r>
              <a:rPr lang="fa-IR" b="1" dirty="0" smtClean="0">
                <a:solidFill>
                  <a:schemeClr val="bg1">
                    <a:lumMod val="95000"/>
                  </a:schemeClr>
                </a:solidFill>
                <a:cs typeface="B Zar" panose="00000400000000000000" pitchFamily="2" charset="-78"/>
              </a:rPr>
              <a:t>در </a:t>
            </a:r>
            <a:r>
              <a:rPr lang="fa-IR" b="1" dirty="0">
                <a:solidFill>
                  <a:schemeClr val="bg1">
                    <a:lumMod val="95000"/>
                  </a:schemeClr>
                </a:solidFill>
                <a:cs typeface="B Zar" panose="00000400000000000000" pitchFamily="2" charset="-78"/>
              </a:rPr>
              <a:t>شعب پرتراكم هفت‌ تا نه­ نفر </a:t>
            </a:r>
            <a:endParaRPr lang="fa-IR" b="1" dirty="0" smtClean="0">
              <a:solidFill>
                <a:schemeClr val="bg1">
                  <a:lumMod val="95000"/>
                </a:schemeClr>
              </a:solidFill>
              <a:cs typeface="B Zar" panose="00000400000000000000" pitchFamily="2" charset="-78"/>
            </a:endParaRPr>
          </a:p>
          <a:p>
            <a:pPr marL="542925" indent="-285750" algn="justLow" rtl="1">
              <a:buFont typeface="Arial" panose="020B0604020202020204" pitchFamily="34" charset="0"/>
              <a:buChar char="•"/>
            </a:pPr>
            <a:r>
              <a:rPr lang="fa-IR" b="1" dirty="0" smtClean="0">
                <a:solidFill>
                  <a:schemeClr val="bg1">
                    <a:lumMod val="95000"/>
                  </a:schemeClr>
                </a:solidFill>
                <a:cs typeface="B Zar" panose="00000400000000000000" pitchFamily="2" charset="-78"/>
              </a:rPr>
              <a:t>در </a:t>
            </a:r>
            <a:r>
              <a:rPr lang="fa-IR" b="1" dirty="0">
                <a:solidFill>
                  <a:schemeClr val="bg1">
                    <a:lumMod val="95000"/>
                  </a:schemeClr>
                </a:solidFill>
                <a:cs typeface="B Zar" panose="00000400000000000000" pitchFamily="2" charset="-78"/>
              </a:rPr>
              <a:t>تهران حداکثر تا یازده </a:t>
            </a:r>
            <a:r>
              <a:rPr lang="fa-IR" b="1" dirty="0" smtClean="0">
                <a:solidFill>
                  <a:schemeClr val="bg1">
                    <a:lumMod val="95000"/>
                  </a:schemeClr>
                </a:solidFill>
                <a:cs typeface="B Zar" panose="00000400000000000000" pitchFamily="2" charset="-78"/>
              </a:rPr>
              <a:t>نفر</a:t>
            </a:r>
          </a:p>
          <a:p>
            <a:pPr marL="542925" indent="-285750" algn="justLow" rtl="1">
              <a:buFont typeface="Arial" panose="020B0604020202020204" pitchFamily="34" charset="0"/>
              <a:buChar char="•"/>
            </a:pPr>
            <a:endParaRPr lang="fa-IR" b="1" dirty="0" smtClean="0">
              <a:solidFill>
                <a:schemeClr val="bg1">
                  <a:lumMod val="95000"/>
                </a:schemeClr>
              </a:solidFill>
              <a:cs typeface="B Zar" panose="00000400000000000000" pitchFamily="2" charset="-78"/>
            </a:endParaRPr>
          </a:p>
          <a:p>
            <a:pPr algn="justLow" rtl="1"/>
            <a:r>
              <a:rPr lang="fa-IR" dirty="0">
                <a:solidFill>
                  <a:srgbClr val="FFFF00"/>
                </a:solidFill>
                <a:cs typeface="B Titr" panose="00000700000000000000" pitchFamily="2" charset="-78"/>
              </a:rPr>
              <a:t>اطلاع رسانی فهرست امکانات ، تسهیلات و برنامه زمانبندی ،هزینه استفاده از آنها ونحوه مراجعه نامزدها توسط هیات بررسی تبلیغات استان </a:t>
            </a:r>
          </a:p>
          <a:p>
            <a:pPr algn="justLow" rtl="1"/>
            <a:r>
              <a:rPr lang="fa-IR" b="1" dirty="0">
                <a:solidFill>
                  <a:schemeClr val="bg1">
                    <a:lumMod val="95000"/>
                  </a:schemeClr>
                </a:solidFill>
                <a:cs typeface="B Titr" panose="00000700000000000000" pitchFamily="2" charset="-78"/>
              </a:rPr>
              <a:t>مهلت زمانی: </a:t>
            </a:r>
          </a:p>
          <a:p>
            <a:pPr marL="285750" indent="-285750" algn="justLow" rtl="1">
              <a:buFont typeface="Arial" panose="020B0604020202020204" pitchFamily="34" charset="0"/>
              <a:buChar char="•"/>
            </a:pPr>
            <a:r>
              <a:rPr lang="fa-IR" b="1" dirty="0">
                <a:solidFill>
                  <a:schemeClr val="bg1">
                    <a:lumMod val="95000"/>
                  </a:schemeClr>
                </a:solidFill>
                <a:cs typeface="B Zar" panose="00000400000000000000" pitchFamily="2" charset="-78"/>
              </a:rPr>
              <a:t>حداکثر دو هفته قبل از شروع </a:t>
            </a:r>
            <a:r>
              <a:rPr lang="fa-IR" b="1" dirty="0" smtClean="0">
                <a:solidFill>
                  <a:schemeClr val="bg1">
                    <a:lumMod val="95000"/>
                  </a:schemeClr>
                </a:solidFill>
                <a:cs typeface="B Zar" panose="00000400000000000000" pitchFamily="2" charset="-78"/>
              </a:rPr>
              <a:t>تبلیغات</a:t>
            </a:r>
            <a:endParaRPr lang="fa-IR" b="1" dirty="0">
              <a:solidFill>
                <a:schemeClr val="bg1">
                  <a:lumMod val="95000"/>
                </a:schemeClr>
              </a:solidFill>
              <a:cs typeface="B Zar" panose="000004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736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418" y="4581128"/>
            <a:ext cx="3016053" cy="489580"/>
          </a:xfrm>
          <a:prstGeom prst="rect">
            <a:avLst/>
          </a:prstGeom>
          <a:ln>
            <a:noFill/>
          </a:ln>
          <a:effectLst>
            <a:outerShdw blurRad="190500" algn="tl" rotWithShape="0">
              <a:srgbClr val="000000">
                <a:alpha val="70000"/>
              </a:srgbClr>
            </a:outerShdw>
          </a:effec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88640"/>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43994" y="2060848"/>
            <a:ext cx="3429024" cy="2357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ts val="4500"/>
              </a:lnSpc>
            </a:pPr>
            <a:r>
              <a:rPr lang="fa-IR" sz="2400" dirty="0" smtClean="0">
                <a:cs typeface="B Titr" pitchFamily="2" charset="-78"/>
              </a:rPr>
              <a:t>در انتخابات ،هیچ مصلحتی بالاتر از عمل به قانون نیست</a:t>
            </a:r>
          </a:p>
          <a:p>
            <a:pPr algn="ctr"/>
            <a:endParaRPr lang="fa-IR" sz="2400" dirty="0" smtClean="0">
              <a:cs typeface="B Titr" pitchFamily="2" charset="-78"/>
            </a:endParaRPr>
          </a:p>
          <a:p>
            <a:r>
              <a:rPr lang="fa-IR" sz="1600" dirty="0" smtClean="0">
                <a:cs typeface="B Titr" pitchFamily="2" charset="-78"/>
              </a:rPr>
              <a:t>امام خامنه اي</a:t>
            </a:r>
            <a:endParaRPr lang="fa-IR" sz="1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561" y="1471792"/>
            <a:ext cx="3122942" cy="3109336"/>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5936" y="4225492"/>
            <a:ext cx="4782038" cy="71127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3924941" y="1506395"/>
            <a:ext cx="4782038" cy="711272"/>
          </a:xfrm>
          <a:prstGeom prst="rect">
            <a:avLst/>
          </a:prstGeom>
        </p:spPr>
      </p:pic>
    </p:spTree>
    <p:extLst>
      <p:ext uri="{BB962C8B-B14F-4D97-AF65-F5344CB8AC3E}">
        <p14:creationId xmlns:p14="http://schemas.microsoft.com/office/powerpoint/2010/main" val="32479848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400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10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187624" y="260648"/>
            <a:ext cx="7704856" cy="3877985"/>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fa-IR" dirty="0" smtClean="0">
                <a:solidFill>
                  <a:srgbClr val="FFFF00"/>
                </a:solidFill>
                <a:cs typeface="B Titr" panose="00000700000000000000" pitchFamily="2" charset="-78"/>
              </a:rPr>
              <a:t>انتشار </a:t>
            </a:r>
            <a:r>
              <a:rPr lang="fa-IR" dirty="0">
                <a:solidFill>
                  <a:srgbClr val="FFFF00"/>
                </a:solidFill>
                <a:cs typeface="B Titr" panose="00000700000000000000" pitchFamily="2" charset="-78"/>
              </a:rPr>
              <a:t>آگهی انتخابات در سراسر حوزه انتخابیه توسط هیات های اجرایی مراکز حوزه انتخابیه </a:t>
            </a:r>
            <a:endParaRPr lang="fa-IR" dirty="0" smtClean="0">
              <a:solidFill>
                <a:srgbClr val="FFFF00"/>
              </a:solidFill>
              <a:cs typeface="B Titr" panose="00000700000000000000" pitchFamily="2" charset="-78"/>
            </a:endParaRPr>
          </a:p>
          <a:p>
            <a:pPr algn="justLow" rtl="1">
              <a:lnSpc>
                <a:spcPct val="150000"/>
              </a:lnSpc>
            </a:pPr>
            <a:r>
              <a:rPr lang="fa-IR" sz="1600" b="1" dirty="0" smtClean="0">
                <a:solidFill>
                  <a:schemeClr val="bg1">
                    <a:lumMod val="95000"/>
                  </a:schemeClr>
                </a:solidFill>
                <a:cs typeface="B Titr" panose="00000700000000000000" pitchFamily="2" charset="-78"/>
              </a:rPr>
              <a:t>مهلت زمانی:</a:t>
            </a:r>
          </a:p>
          <a:p>
            <a:pPr marL="542925" indent="-200025"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نه </a:t>
            </a:r>
            <a:r>
              <a:rPr lang="fa-IR" sz="1600" b="1" dirty="0">
                <a:solidFill>
                  <a:schemeClr val="bg1">
                    <a:lumMod val="95000"/>
                  </a:schemeClr>
                </a:solidFill>
                <a:cs typeface="B Zar" panose="00000400000000000000" pitchFamily="2" charset="-78"/>
              </a:rPr>
              <a:t>روز قبل از روز اخذ </a:t>
            </a:r>
            <a:endParaRPr lang="fa-IR" sz="1600" b="1" dirty="0" smtClean="0">
              <a:solidFill>
                <a:schemeClr val="bg1">
                  <a:lumMod val="95000"/>
                </a:schemeClr>
              </a:solidFill>
              <a:cs typeface="B Zar" panose="00000400000000000000" pitchFamily="2" charset="-78"/>
            </a:endParaRPr>
          </a:p>
          <a:p>
            <a:pPr algn="justLow" rtl="1">
              <a:lnSpc>
                <a:spcPct val="150000"/>
              </a:lnSpc>
            </a:pPr>
            <a:r>
              <a:rPr lang="fa-IR" sz="1600" b="1" dirty="0">
                <a:solidFill>
                  <a:schemeClr val="bg1">
                    <a:lumMod val="95000"/>
                  </a:schemeClr>
                </a:solidFill>
                <a:cs typeface="B Titr" panose="00000700000000000000" pitchFamily="2" charset="-78"/>
              </a:rPr>
              <a:t>محتوای آگهي انتخابات: </a:t>
            </a:r>
          </a:p>
          <a:p>
            <a:pPr marL="542925" indent="-200025"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تاريخ </a:t>
            </a:r>
            <a:r>
              <a:rPr lang="fa-IR" sz="1600" b="1" dirty="0">
                <a:solidFill>
                  <a:schemeClr val="bg1">
                    <a:lumMod val="95000"/>
                  </a:schemeClr>
                </a:solidFill>
                <a:cs typeface="B Zar" panose="00000400000000000000" pitchFamily="2" charset="-78"/>
              </a:rPr>
              <a:t>برگزاري انتخابات </a:t>
            </a:r>
            <a:endParaRPr lang="fa-IR" sz="1600" b="1" dirty="0" smtClean="0">
              <a:solidFill>
                <a:schemeClr val="bg1">
                  <a:lumMod val="95000"/>
                </a:schemeClr>
              </a:solidFill>
              <a:cs typeface="B Zar" panose="00000400000000000000" pitchFamily="2" charset="-78"/>
            </a:endParaRPr>
          </a:p>
          <a:p>
            <a:pPr marL="542925" indent="-200025"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ساعات </a:t>
            </a:r>
            <a:r>
              <a:rPr lang="fa-IR" sz="1600" b="1" dirty="0">
                <a:solidFill>
                  <a:schemeClr val="bg1">
                    <a:lumMod val="95000"/>
                  </a:schemeClr>
                </a:solidFill>
                <a:cs typeface="B Zar" panose="00000400000000000000" pitchFamily="2" charset="-78"/>
              </a:rPr>
              <a:t>اخذ رأي </a:t>
            </a:r>
            <a:endParaRPr lang="fa-IR" sz="1600" b="1" dirty="0" smtClean="0">
              <a:solidFill>
                <a:schemeClr val="bg1">
                  <a:lumMod val="95000"/>
                </a:schemeClr>
              </a:solidFill>
              <a:cs typeface="B Zar" panose="00000400000000000000" pitchFamily="2" charset="-78"/>
            </a:endParaRPr>
          </a:p>
          <a:p>
            <a:pPr marL="542925" indent="-200025"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شرايط </a:t>
            </a:r>
            <a:r>
              <a:rPr lang="fa-IR" sz="1600" b="1" dirty="0">
                <a:solidFill>
                  <a:schemeClr val="bg1">
                    <a:lumMod val="95000"/>
                  </a:schemeClr>
                </a:solidFill>
                <a:cs typeface="B Zar" panose="00000400000000000000" pitchFamily="2" charset="-78"/>
              </a:rPr>
              <a:t>انتخاب كنندگان </a:t>
            </a:r>
            <a:endParaRPr lang="fa-IR" sz="1600" b="1" dirty="0" smtClean="0">
              <a:solidFill>
                <a:schemeClr val="bg1">
                  <a:lumMod val="95000"/>
                </a:schemeClr>
              </a:solidFill>
              <a:cs typeface="B Zar" panose="00000400000000000000" pitchFamily="2" charset="-78"/>
            </a:endParaRPr>
          </a:p>
          <a:p>
            <a:pPr marL="542925" indent="-200025"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جرائم </a:t>
            </a:r>
            <a:r>
              <a:rPr lang="fa-IR" sz="1600" b="1" dirty="0">
                <a:solidFill>
                  <a:schemeClr val="bg1">
                    <a:lumMod val="95000"/>
                  </a:schemeClr>
                </a:solidFill>
                <a:cs typeface="B Zar" panose="00000400000000000000" pitchFamily="2" charset="-78"/>
              </a:rPr>
              <a:t>و تخلفات و مـقررات جزائي </a:t>
            </a:r>
            <a:endParaRPr lang="fa-IR" sz="1600" b="1" dirty="0" smtClean="0">
              <a:solidFill>
                <a:schemeClr val="bg1">
                  <a:lumMod val="95000"/>
                </a:schemeClr>
              </a:solidFill>
              <a:cs typeface="B Zar" panose="00000400000000000000" pitchFamily="2" charset="-78"/>
            </a:endParaRPr>
          </a:p>
          <a:p>
            <a:pPr marL="542925" indent="-200025"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محل </a:t>
            </a:r>
            <a:r>
              <a:rPr lang="fa-IR" sz="1600" b="1" dirty="0">
                <a:solidFill>
                  <a:schemeClr val="bg1">
                    <a:lumMod val="95000"/>
                  </a:schemeClr>
                </a:solidFill>
                <a:cs typeface="B Zar" panose="00000400000000000000" pitchFamily="2" charset="-78"/>
              </a:rPr>
              <a:t>شعب ثبت نام و اخذ رأي در سراسر حوزه انتخابيه </a:t>
            </a:r>
            <a:endParaRPr lang="en-US" sz="1600" b="1" dirty="0">
              <a:solidFill>
                <a:schemeClr val="bg1">
                  <a:lumMod val="95000"/>
                </a:schemeClr>
              </a:solidFill>
              <a:cs typeface="B Zar" panose="000004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43608" y="4359891"/>
            <a:ext cx="7734414" cy="1246495"/>
          </a:xfrm>
          <a:prstGeom prst="rect">
            <a:avLst/>
          </a:prstGeom>
        </p:spPr>
        <p:txBody>
          <a:bodyPr wrap="square">
            <a:spAutoFit/>
          </a:bodyPr>
          <a:lstStyle/>
          <a:p>
            <a:pPr algn="justLow" rtl="1">
              <a:lnSpc>
                <a:spcPct val="150000"/>
              </a:lnSpc>
            </a:pPr>
            <a:r>
              <a:rPr lang="fa-IR" dirty="0" smtClean="0">
                <a:solidFill>
                  <a:srgbClr val="FFFF00"/>
                </a:solidFill>
                <a:cs typeface="B Titr" panose="00000700000000000000" pitchFamily="2" charset="-78"/>
              </a:rPr>
              <a:t>تبلیغات </a:t>
            </a:r>
            <a:r>
              <a:rPr lang="fa-IR" dirty="0">
                <a:solidFill>
                  <a:srgbClr val="FFFF00"/>
                </a:solidFill>
                <a:cs typeface="B Titr" panose="00000700000000000000" pitchFamily="2" charset="-78"/>
              </a:rPr>
              <a:t>انتخاباتی نامزدها و طرفداران </a:t>
            </a:r>
            <a:endParaRPr lang="fa-IR" dirty="0" smtClean="0">
              <a:solidFill>
                <a:srgbClr val="FFFF00"/>
              </a:solidFill>
              <a:cs typeface="B Titr" panose="00000700000000000000" pitchFamily="2" charset="-78"/>
            </a:endParaRPr>
          </a:p>
          <a:p>
            <a:pPr algn="justLow" rtl="1">
              <a:lnSpc>
                <a:spcPct val="150000"/>
              </a:lnSpc>
            </a:pPr>
            <a:r>
              <a:rPr lang="fa-IR" sz="1600" b="1" dirty="0" smtClean="0">
                <a:solidFill>
                  <a:schemeClr val="bg1">
                    <a:lumMod val="95000"/>
                  </a:schemeClr>
                </a:solidFill>
                <a:cs typeface="B Titr" panose="00000700000000000000" pitchFamily="2" charset="-78"/>
              </a:rPr>
              <a:t>آغاز مهلت </a:t>
            </a:r>
            <a:r>
              <a:rPr lang="fa-IR" sz="1600" b="1" dirty="0">
                <a:solidFill>
                  <a:schemeClr val="bg1">
                    <a:lumMod val="95000"/>
                  </a:schemeClr>
                </a:solidFill>
                <a:cs typeface="B Titr" panose="00000700000000000000" pitchFamily="2" charset="-78"/>
              </a:rPr>
              <a:t>زمانی : </a:t>
            </a:r>
          </a:p>
          <a:p>
            <a:pPr marL="542925" indent="-200025" algn="justLow" rtl="1">
              <a:lnSpc>
                <a:spcPct val="150000"/>
              </a:lnSpc>
              <a:buFont typeface="Arial" panose="020B0604020202020204" pitchFamily="34" charset="0"/>
              <a:buChar char="•"/>
            </a:pPr>
            <a:r>
              <a:rPr lang="fa-IR" sz="1600" b="1" dirty="0" smtClean="0">
                <a:solidFill>
                  <a:schemeClr val="bg1">
                    <a:lumMod val="95000"/>
                  </a:schemeClr>
                </a:solidFill>
                <a:cs typeface="B Zar" panose="00000400000000000000" pitchFamily="2" charset="-78"/>
              </a:rPr>
              <a:t>هشـت </a:t>
            </a:r>
            <a:r>
              <a:rPr lang="fa-IR" sz="1600" b="1" dirty="0">
                <a:solidFill>
                  <a:schemeClr val="bg1">
                    <a:lumMod val="95000"/>
                  </a:schemeClr>
                </a:solidFill>
                <a:cs typeface="B Zar" panose="00000400000000000000" pitchFamily="2" charset="-78"/>
              </a:rPr>
              <a:t>روز قــبل از روز اخذ رأي ( مرحله اول و دوم ) </a:t>
            </a:r>
          </a:p>
        </p:txBody>
      </p:sp>
    </p:spTree>
    <p:extLst>
      <p:ext uri="{BB962C8B-B14F-4D97-AF65-F5344CB8AC3E}">
        <p14:creationId xmlns:p14="http://schemas.microsoft.com/office/powerpoint/2010/main" val="331310429"/>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51" r="12988"/>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259632" y="260648"/>
            <a:ext cx="7592223" cy="5047536"/>
          </a:xfrm>
          <a:prstGeom prst="rect">
            <a:avLst/>
          </a:prstGeom>
        </p:spPr>
        <p:txBody>
          <a:bodyPr wrap="square">
            <a:spAutoFit/>
          </a:bodyPr>
          <a:lstStyle/>
          <a:p>
            <a:pPr algn="justLow" rtl="1">
              <a:lnSpc>
                <a:spcPct val="150000"/>
              </a:lnSpc>
            </a:pPr>
            <a:r>
              <a:rPr lang="fa-IR" dirty="0" smtClean="0">
                <a:solidFill>
                  <a:srgbClr val="FFFF00"/>
                </a:solidFill>
                <a:cs typeface="B Titr" panose="00000700000000000000" pitchFamily="2" charset="-78"/>
              </a:rPr>
              <a:t>آخرین </a:t>
            </a:r>
            <a:r>
              <a:rPr lang="fa-IR" dirty="0">
                <a:solidFill>
                  <a:srgbClr val="FFFF00"/>
                </a:solidFill>
                <a:cs typeface="B Titr" panose="00000700000000000000" pitchFamily="2" charset="-78"/>
              </a:rPr>
              <a:t>فرصت انصراف داوطبان </a:t>
            </a:r>
          </a:p>
          <a:p>
            <a:pPr marL="185738" algn="justLow" rtl="1">
              <a:lnSpc>
                <a:spcPct val="150000"/>
              </a:lnSpc>
            </a:pPr>
            <a:r>
              <a:rPr lang="fa-IR" sz="1600" b="1" dirty="0">
                <a:solidFill>
                  <a:schemeClr val="bg1">
                    <a:lumMod val="95000"/>
                  </a:schemeClr>
                </a:solidFill>
                <a:cs typeface="B Titr" panose="00000700000000000000" pitchFamily="2" charset="-78"/>
              </a:rPr>
              <a:t>مهلت زمانی: </a:t>
            </a:r>
          </a:p>
          <a:p>
            <a:pPr marL="442913" indent="-185738" algn="justLow" rtl="1">
              <a:buFont typeface="Arial" panose="020B0604020202020204" pitchFamily="34" charset="0"/>
              <a:buChar char="•"/>
            </a:pPr>
            <a:r>
              <a:rPr lang="fa-IR" sz="1600" b="1" dirty="0">
                <a:solidFill>
                  <a:schemeClr val="bg1">
                    <a:lumMod val="95000"/>
                  </a:schemeClr>
                </a:solidFill>
                <a:cs typeface="B Zar" panose="00000400000000000000" pitchFamily="2" charset="-78"/>
              </a:rPr>
              <a:t>حداکثر تا 72 ساعت قبل از </a:t>
            </a:r>
            <a:r>
              <a:rPr lang="fa-IR" sz="1600" b="1" dirty="0" smtClean="0">
                <a:solidFill>
                  <a:schemeClr val="bg1">
                    <a:lumMod val="95000"/>
                  </a:schemeClr>
                </a:solidFill>
                <a:cs typeface="B Zar" panose="00000400000000000000" pitchFamily="2" charset="-78"/>
              </a:rPr>
              <a:t>رأی‌گیری</a:t>
            </a:r>
            <a:endParaRPr lang="fa-IR" sz="1600" b="1" dirty="0">
              <a:solidFill>
                <a:schemeClr val="bg1">
                  <a:lumMod val="95000"/>
                </a:schemeClr>
              </a:solidFill>
              <a:cs typeface="B Zar" panose="00000400000000000000" pitchFamily="2" charset="-78"/>
            </a:endParaRPr>
          </a:p>
          <a:p>
            <a:pPr algn="justLow" rtl="1"/>
            <a:endParaRPr lang="fa-IR" dirty="0" smtClean="0"/>
          </a:p>
          <a:p>
            <a:pPr algn="justLow" rtl="1">
              <a:lnSpc>
                <a:spcPct val="150000"/>
              </a:lnSpc>
            </a:pPr>
            <a:endParaRPr lang="fa-IR" dirty="0" smtClean="0">
              <a:solidFill>
                <a:srgbClr val="FFFF00"/>
              </a:solidFill>
              <a:cs typeface="B Titr" panose="00000700000000000000" pitchFamily="2" charset="-78"/>
            </a:endParaRPr>
          </a:p>
          <a:p>
            <a:pPr algn="justLow" rtl="1">
              <a:lnSpc>
                <a:spcPct val="150000"/>
              </a:lnSpc>
            </a:pPr>
            <a:r>
              <a:rPr lang="fa-IR" dirty="0" smtClean="0">
                <a:solidFill>
                  <a:srgbClr val="FFFF00"/>
                </a:solidFill>
                <a:cs typeface="B Titr" panose="00000700000000000000" pitchFamily="2" charset="-78"/>
              </a:rPr>
              <a:t>ممنوعیت </a:t>
            </a:r>
            <a:r>
              <a:rPr lang="fa-IR" dirty="0">
                <a:solidFill>
                  <a:srgbClr val="FFFF00"/>
                </a:solidFill>
                <a:cs typeface="B Titr" panose="00000700000000000000" pitchFamily="2" charset="-78"/>
              </a:rPr>
              <a:t>تبلیغات انتخاباتی نامزدها و طرفداران آنان </a:t>
            </a:r>
            <a:endParaRPr lang="fa-IR" dirty="0" smtClean="0">
              <a:solidFill>
                <a:srgbClr val="FFFF00"/>
              </a:solidFill>
              <a:cs typeface="B Titr" panose="00000700000000000000" pitchFamily="2" charset="-78"/>
            </a:endParaRPr>
          </a:p>
          <a:p>
            <a:pPr marL="185738" algn="justLow" rtl="1">
              <a:lnSpc>
                <a:spcPct val="150000"/>
              </a:lnSpc>
            </a:pPr>
            <a:r>
              <a:rPr lang="fa-IR" sz="1600" b="1" dirty="0">
                <a:solidFill>
                  <a:schemeClr val="bg1">
                    <a:lumMod val="95000"/>
                  </a:schemeClr>
                </a:solidFill>
                <a:cs typeface="B Titr" panose="00000700000000000000" pitchFamily="2" charset="-78"/>
              </a:rPr>
              <a:t>پایان مهلت </a:t>
            </a:r>
            <a:r>
              <a:rPr lang="fa-IR" sz="1600" b="1" dirty="0" smtClean="0">
                <a:solidFill>
                  <a:schemeClr val="bg1">
                    <a:lumMod val="95000"/>
                  </a:schemeClr>
                </a:solidFill>
                <a:cs typeface="B Titr" panose="00000700000000000000" pitchFamily="2" charset="-78"/>
              </a:rPr>
              <a:t>زمانی: </a:t>
            </a:r>
            <a:endParaRPr lang="fa-IR" sz="1600" b="1" dirty="0">
              <a:solidFill>
                <a:schemeClr val="bg1">
                  <a:lumMod val="95000"/>
                </a:schemeClr>
              </a:solidFill>
              <a:cs typeface="B Titr" panose="00000700000000000000" pitchFamily="2" charset="-78"/>
            </a:endParaRPr>
          </a:p>
          <a:p>
            <a:pPr marL="442913" indent="-185738" algn="justLow" rtl="1">
              <a:lnSpc>
                <a:spcPct val="150000"/>
              </a:lnSpc>
              <a:buFont typeface="Arial" panose="020B0604020202020204" pitchFamily="34" charset="0"/>
              <a:buChar char="•"/>
            </a:pPr>
            <a:r>
              <a:rPr lang="fa-IR" b="1" dirty="0" smtClean="0">
                <a:solidFill>
                  <a:schemeClr val="bg1">
                    <a:lumMod val="95000"/>
                  </a:schemeClr>
                </a:solidFill>
                <a:cs typeface="B Zar" panose="00000400000000000000" pitchFamily="2" charset="-78"/>
              </a:rPr>
              <a:t>تا </a:t>
            </a:r>
            <a:r>
              <a:rPr lang="fa-IR" b="1" dirty="0">
                <a:solidFill>
                  <a:schemeClr val="bg1">
                    <a:lumMod val="95000"/>
                  </a:schemeClr>
                </a:solidFill>
                <a:cs typeface="B Zar" panose="00000400000000000000" pitchFamily="2" charset="-78"/>
              </a:rPr>
              <a:t>بيست و چهار ساعت قبل از اخذ رأي</a:t>
            </a:r>
            <a:endParaRPr lang="en-US" b="1" dirty="0">
              <a:solidFill>
                <a:schemeClr val="bg1">
                  <a:lumMod val="95000"/>
                </a:schemeClr>
              </a:solidFill>
              <a:cs typeface="B Zar" panose="00000400000000000000" pitchFamily="2" charset="-78"/>
            </a:endParaRPr>
          </a:p>
          <a:p>
            <a:pPr algn="justLow" rtl="1">
              <a:lnSpc>
                <a:spcPct val="150000"/>
              </a:lnSpc>
            </a:pPr>
            <a:endParaRPr lang="fa-IR" dirty="0" smtClean="0">
              <a:solidFill>
                <a:srgbClr val="FFFF00"/>
              </a:solidFill>
              <a:cs typeface="B Titr" panose="00000700000000000000" pitchFamily="2" charset="-78"/>
            </a:endParaRPr>
          </a:p>
          <a:p>
            <a:pPr algn="justLow" rtl="1">
              <a:lnSpc>
                <a:spcPct val="150000"/>
              </a:lnSpc>
            </a:pPr>
            <a:r>
              <a:rPr lang="fa-IR" dirty="0" smtClean="0">
                <a:solidFill>
                  <a:srgbClr val="FFFF00"/>
                </a:solidFill>
                <a:cs typeface="B Titr" panose="00000700000000000000" pitchFamily="2" charset="-78"/>
              </a:rPr>
              <a:t>اخذ </a:t>
            </a:r>
            <a:r>
              <a:rPr lang="fa-IR" dirty="0">
                <a:solidFill>
                  <a:srgbClr val="FFFF00"/>
                </a:solidFill>
                <a:cs typeface="B Titr" panose="00000700000000000000" pitchFamily="2" charset="-78"/>
              </a:rPr>
              <a:t>رای از واجدین شرایط </a:t>
            </a:r>
            <a:endParaRPr lang="fa-IR" dirty="0" smtClean="0">
              <a:solidFill>
                <a:srgbClr val="FFFF00"/>
              </a:solidFill>
              <a:cs typeface="B Titr" panose="00000700000000000000" pitchFamily="2" charset="-78"/>
            </a:endParaRPr>
          </a:p>
          <a:p>
            <a:pPr marL="285750" indent="-285750" algn="justLow" rtl="1">
              <a:lnSpc>
                <a:spcPct val="150000"/>
              </a:lnSpc>
              <a:buFont typeface="Arial" panose="020B0604020202020204" pitchFamily="34" charset="0"/>
              <a:buChar char="•"/>
            </a:pPr>
            <a:r>
              <a:rPr lang="fa-IR" sz="1600" b="1" dirty="0" smtClean="0">
                <a:solidFill>
                  <a:schemeClr val="bg1">
                    <a:lumMod val="95000"/>
                  </a:schemeClr>
                </a:solidFill>
                <a:cs typeface="B Titr" panose="00000700000000000000" pitchFamily="2" charset="-78"/>
              </a:rPr>
              <a:t>مهلت زمانی : </a:t>
            </a:r>
          </a:p>
          <a:p>
            <a:pPr marL="442913" indent="-185738" algn="justLow" rtl="1">
              <a:lnSpc>
                <a:spcPct val="150000"/>
              </a:lnSpc>
              <a:buFont typeface="Arial" panose="020B0604020202020204" pitchFamily="34" charset="0"/>
              <a:buChar char="•"/>
            </a:pPr>
            <a:r>
              <a:rPr lang="fa-IR" b="1" dirty="0">
                <a:solidFill>
                  <a:schemeClr val="bg1">
                    <a:lumMod val="95000"/>
                  </a:schemeClr>
                </a:solidFill>
                <a:cs typeface="B Zar" panose="00000400000000000000" pitchFamily="2" charset="-78"/>
              </a:rPr>
              <a:t>مدت آن حداقل ده ساعت است</a:t>
            </a:r>
          </a:p>
          <a:p>
            <a:pPr marL="442913" indent="-185738" algn="justLow" rtl="1">
              <a:lnSpc>
                <a:spcPct val="150000"/>
              </a:lnSpc>
              <a:buFont typeface="Arial" panose="020B0604020202020204" pitchFamily="34" charset="0"/>
              <a:buChar char="•"/>
            </a:pPr>
            <a:r>
              <a:rPr lang="fa-IR" b="1" dirty="0">
                <a:solidFill>
                  <a:schemeClr val="bg1">
                    <a:lumMod val="95000"/>
                  </a:schemeClr>
                </a:solidFill>
                <a:cs typeface="B Zar" panose="00000400000000000000" pitchFamily="2" charset="-78"/>
              </a:rPr>
              <a:t>درصورت ضرورت قابل تمديد مي باشد.</a:t>
            </a:r>
            <a:endParaRPr lang="en-US" b="1" dirty="0">
              <a:solidFill>
                <a:schemeClr val="bg1">
                  <a:lumMod val="95000"/>
                </a:schemeClr>
              </a:solidFill>
              <a:cs typeface="B Zar" panose="000004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1163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9051" r="12988"/>
          <a:stretch/>
        </p:blipFill>
        <p:spPr>
          <a:xfrm>
            <a:off x="0" y="4394"/>
            <a:ext cx="9144000" cy="6858000"/>
          </a:xfrm>
          <a:prstGeom prst="rect">
            <a:avLst/>
          </a:prstGeom>
          <a:ln/>
        </p:spPr>
        <p:style>
          <a:lnRef idx="2">
            <a:schemeClr val="accent3">
              <a:shade val="50000"/>
            </a:schemeClr>
          </a:lnRef>
          <a:fillRef idx="1">
            <a:schemeClr val="accent3"/>
          </a:fillRef>
          <a:effectRef idx="0">
            <a:schemeClr val="accent3"/>
          </a:effectRef>
          <a:fontRef idx="minor">
            <a:schemeClr val="lt1"/>
          </a:fontRef>
        </p:style>
      </p:pic>
      <p:sp>
        <p:nvSpPr>
          <p:cNvPr id="5" name="Rectangle 4"/>
          <p:cNvSpPr/>
          <p:nvPr/>
        </p:nvSpPr>
        <p:spPr>
          <a:xfrm>
            <a:off x="1259632" y="260648"/>
            <a:ext cx="7592223" cy="5355312"/>
          </a:xfrm>
          <a:prstGeom prst="rect">
            <a:avLst/>
          </a:prstGeom>
        </p:spPr>
        <p:txBody>
          <a:bodyPr wrap="square">
            <a:spAutoFit/>
          </a:bodyPr>
          <a:lstStyle/>
          <a:p>
            <a:pPr algn="ctr" rtl="1">
              <a:lnSpc>
                <a:spcPct val="150000"/>
              </a:lnSpc>
            </a:pPr>
            <a:r>
              <a:rPr lang="fa-IR" sz="2000" dirty="0" smtClean="0">
                <a:solidFill>
                  <a:srgbClr val="C00000"/>
                </a:solidFill>
                <a:cs typeface="B Titr" panose="00000700000000000000" pitchFamily="2" charset="-78"/>
              </a:rPr>
              <a:t>استفاده از ظرفیت دستگاه ها در امر تبلیغات</a:t>
            </a:r>
            <a:endParaRPr lang="fa-IR" sz="2000" dirty="0">
              <a:solidFill>
                <a:srgbClr val="C00000"/>
              </a:solidFill>
              <a:cs typeface="B Titr" panose="00000700000000000000" pitchFamily="2" charset="-78"/>
            </a:endParaRPr>
          </a:p>
          <a:p>
            <a:pPr algn="just" rtl="1">
              <a:lnSpc>
                <a:spcPct val="150000"/>
              </a:lnSpc>
            </a:pPr>
            <a:r>
              <a:rPr lang="fa-IR" sz="1600" b="1" dirty="0">
                <a:cs typeface="B Titr" panose="00000700000000000000" pitchFamily="2" charset="-78"/>
              </a:rPr>
              <a:t>ماده 74-</a:t>
            </a:r>
            <a:r>
              <a:rPr lang="fa-IR" sz="1600" dirty="0">
                <a:cs typeface="B Titr" panose="00000700000000000000" pitchFamily="2" charset="-78"/>
              </a:rPr>
              <a:t> در راستای بند (3) سیاست‌های کلی انتخابات و به ‌منظور ایجاد عدالت انتخاباتی، نهادها و دستگاههای اجرائی موضوع ماده (5) قانون مدیریت خدمات کشوری، یک ­ماه قبل از شروع تبلیغات انتخاباتی فهرست و مشخصات کامل امکاناتی که عرفاً می‌توان از آنها برای تبلیغات عمومی در انتخابات استفاده کرد و برنامه زمان‌بندی پیشنهادی خود را در اختیار هیأت استانی بررسي تبليغات قرار می‌دهند. این هیأت موظف است حداکثر دو هفته قبل از شروع تبلیغات، فهرست امکانات، تسهیلات و برنامه‌‌ زمان­بندی، هزینه‌ استفاده از آنها و نحوه مراجعه نامزدها برای استفاده را مبتنی بر اصل برابری فرصت تبلیغاتی و عدالت انتخاباتی حسب هر حوزه انتخابیه بر اساس آیین‌نامه موضوع این ماده که حداکثر دو ماه پس از لازم‌الاجرا شدن این قانون توسط وزیر کشور تهیه می­شود و به‌تصویب هیأت وزیران می‌رسد، به اطلاع نامزدها برساند.</a:t>
            </a:r>
            <a:endParaRPr lang="en-US" sz="1600" b="1" dirty="0">
              <a:cs typeface="B Titr" panose="00000700000000000000" pitchFamily="2" charset="-78"/>
            </a:endParaRPr>
          </a:p>
          <a:p>
            <a:pPr algn="just" rtl="1">
              <a:lnSpc>
                <a:spcPct val="150000"/>
              </a:lnSpc>
            </a:pPr>
            <a:r>
              <a:rPr lang="fa-IR" sz="1600" dirty="0">
                <a:cs typeface="B Titr" panose="00000700000000000000" pitchFamily="2" charset="-78"/>
              </a:rPr>
              <a:t>	تبصره- استفاده از امکانات و اموال دستگاههای موضوع ماده (5) قانون مدیریت خدمات کشوری برای فعالیت یا تبلیغات انتخاباتی در غیر از موارد مجاز در این قانون توسط کارکنان، داوطلبان، نامزدها و یا هر شخص دیگر، ممنوع و مرتکب به مجازات جرم سوءاستفاده از اموال و امکانات دولتی محکوم می‌شود</a:t>
            </a:r>
            <a:r>
              <a:rPr lang="fa-IR" sz="1600" dirty="0"/>
              <a:t>.</a:t>
            </a:r>
            <a:endParaRPr lang="en-US" sz="1600" b="1"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24187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9051" r="12988"/>
          <a:stretch/>
        </p:blipFill>
        <p:spPr>
          <a:xfrm>
            <a:off x="0" y="0"/>
            <a:ext cx="9144000" cy="6858000"/>
          </a:xfrm>
          <a:prstGeom prst="rect">
            <a:avLst/>
          </a:prstGeom>
          <a:ln/>
        </p:spPr>
        <p:style>
          <a:lnRef idx="2">
            <a:schemeClr val="accent3">
              <a:shade val="50000"/>
            </a:schemeClr>
          </a:lnRef>
          <a:fillRef idx="1">
            <a:schemeClr val="accent3"/>
          </a:fillRef>
          <a:effectRef idx="0">
            <a:schemeClr val="accent3"/>
          </a:effectRef>
          <a:fontRef idx="minor">
            <a:schemeClr val="lt1"/>
          </a:fontRef>
        </p:style>
      </p:pic>
      <p:sp>
        <p:nvSpPr>
          <p:cNvPr id="5" name="Rectangle 4"/>
          <p:cNvSpPr/>
          <p:nvPr/>
        </p:nvSpPr>
        <p:spPr>
          <a:xfrm>
            <a:off x="869204" y="44624"/>
            <a:ext cx="8024271" cy="6840760"/>
          </a:xfrm>
          <a:prstGeom prst="rect">
            <a:avLst/>
          </a:prstGeom>
        </p:spPr>
        <p:txBody>
          <a:bodyPr wrap="square">
            <a:spAutoFit/>
          </a:bodyPr>
          <a:lstStyle/>
          <a:p>
            <a:pPr algn="ctr" rtl="1">
              <a:lnSpc>
                <a:spcPct val="150000"/>
              </a:lnSpc>
            </a:pPr>
            <a:r>
              <a:rPr lang="fa-IR" sz="2000" dirty="0" smtClean="0">
                <a:solidFill>
                  <a:srgbClr val="C00000"/>
                </a:solidFill>
                <a:cs typeface="B Titr" panose="00000700000000000000" pitchFamily="2" charset="-78"/>
              </a:rPr>
              <a:t>هیأت استانی بررسی تبلیغات</a:t>
            </a:r>
            <a:endParaRPr lang="fa-IR" sz="2000" dirty="0">
              <a:solidFill>
                <a:srgbClr val="C00000"/>
              </a:solidFill>
              <a:cs typeface="B Titr" panose="00000700000000000000" pitchFamily="2" charset="-78"/>
            </a:endParaRPr>
          </a:p>
          <a:p>
            <a:pPr algn="just" rtl="1">
              <a:lnSpc>
                <a:spcPct val="150000"/>
              </a:lnSpc>
            </a:pPr>
            <a:r>
              <a:rPr lang="fa-IR" sz="1600" b="1" dirty="0">
                <a:cs typeface="B Titr" panose="00000700000000000000" pitchFamily="2" charset="-78"/>
              </a:rPr>
              <a:t>ماده 81-</a:t>
            </a:r>
            <a:r>
              <a:rPr lang="fa-IR" sz="1600" dirty="0">
                <a:cs typeface="B Titr" panose="00000700000000000000" pitchFamily="2" charset="-78"/>
              </a:rPr>
              <a:t> به ‌منظور ساماندهي و مديريت تبليغات انتخاباتي و ايجاد فضاي مناسب جهت تحقق انتخابات رقابتي و نيز تضمين بهره‌مندي يكسان نامزدها از امكانات دولتي و عمومي، هیأت استانی بررسي تبليغات در هر استان یک هفته پس از پایان ثبت‌نام داوطلبان زير­نظر هیأت اجرائي مركزي انتخابات با تركيب زير تشكيل مي‌شود:</a:t>
            </a:r>
            <a:endParaRPr lang="en-US" sz="1600" b="1" dirty="0">
              <a:cs typeface="B Titr" panose="00000700000000000000" pitchFamily="2" charset="-78"/>
            </a:endParaRPr>
          </a:p>
          <a:p>
            <a:pPr algn="just" rtl="1">
              <a:lnSpc>
                <a:spcPct val="150000"/>
              </a:lnSpc>
            </a:pPr>
            <a:r>
              <a:rPr lang="fa-IR" sz="1600" dirty="0">
                <a:cs typeface="B Titr" panose="00000700000000000000" pitchFamily="2" charset="-78"/>
              </a:rPr>
              <a:t>	1- استاندار يا نماينده تام‌الاختيار او به ‌عنوان رئيس هیأت</a:t>
            </a:r>
            <a:endParaRPr lang="en-US" sz="1600" b="1" dirty="0">
              <a:cs typeface="B Titr" panose="00000700000000000000" pitchFamily="2" charset="-78"/>
            </a:endParaRPr>
          </a:p>
          <a:p>
            <a:pPr algn="just" rtl="1">
              <a:lnSpc>
                <a:spcPct val="150000"/>
              </a:lnSpc>
            </a:pPr>
            <a:r>
              <a:rPr lang="fa-IR" sz="1600" dirty="0">
                <a:cs typeface="B Titr" panose="00000700000000000000" pitchFamily="2" charset="-78"/>
              </a:rPr>
              <a:t>	2- دادستان مركز استان يا نماينده تام­الاختیار‌ او</a:t>
            </a:r>
            <a:endParaRPr lang="en-US" sz="1600" b="1" dirty="0">
              <a:cs typeface="B Titr" panose="00000700000000000000" pitchFamily="2" charset="-78"/>
            </a:endParaRPr>
          </a:p>
          <a:p>
            <a:pPr algn="just" rtl="1">
              <a:lnSpc>
                <a:spcPct val="150000"/>
              </a:lnSpc>
            </a:pPr>
            <a:r>
              <a:rPr lang="fa-IR" sz="1600" dirty="0">
                <a:cs typeface="B Titr" panose="00000700000000000000" pitchFamily="2" charset="-78"/>
              </a:rPr>
              <a:t>	3- مديركل صدا و سيماي استان یا نماینده تام­الاختیار رئیس سازمان</a:t>
            </a:r>
            <a:endParaRPr lang="en-US" sz="1600" b="1" dirty="0">
              <a:cs typeface="B Titr" panose="00000700000000000000" pitchFamily="2" charset="-78"/>
            </a:endParaRPr>
          </a:p>
          <a:p>
            <a:pPr algn="just" rtl="1">
              <a:lnSpc>
                <a:spcPct val="150000"/>
              </a:lnSpc>
            </a:pPr>
            <a:r>
              <a:rPr lang="fa-IR" sz="1600" dirty="0">
                <a:cs typeface="B Titr" panose="00000700000000000000" pitchFamily="2" charset="-78"/>
              </a:rPr>
              <a:t>	4- مديركل ارتباطات و فناوري اطلاعات استان</a:t>
            </a:r>
            <a:endParaRPr lang="en-US" sz="1600" b="1" dirty="0">
              <a:cs typeface="B Titr" panose="00000700000000000000" pitchFamily="2" charset="-78"/>
            </a:endParaRPr>
          </a:p>
          <a:p>
            <a:pPr algn="just" rtl="1">
              <a:lnSpc>
                <a:spcPct val="150000"/>
              </a:lnSpc>
            </a:pPr>
            <a:r>
              <a:rPr lang="fa-IR" sz="1600" dirty="0">
                <a:cs typeface="B Titr" panose="00000700000000000000" pitchFamily="2" charset="-78"/>
              </a:rPr>
              <a:t>	5- مديركل فرهنگ و ارشاد اسلامي استان</a:t>
            </a:r>
            <a:endParaRPr lang="en-US" sz="1600" b="1" dirty="0">
              <a:cs typeface="B Titr" panose="00000700000000000000" pitchFamily="2" charset="-78"/>
            </a:endParaRPr>
          </a:p>
          <a:p>
            <a:pPr algn="just" rtl="1">
              <a:lnSpc>
                <a:spcPct val="150000"/>
              </a:lnSpc>
            </a:pPr>
            <a:r>
              <a:rPr lang="fa-IR" sz="1600" dirty="0">
                <a:cs typeface="B Titr" panose="00000700000000000000" pitchFamily="2" charset="-78"/>
              </a:rPr>
              <a:t>	6- رئیس هیأت بازرسی انتخابات استان</a:t>
            </a:r>
            <a:endParaRPr lang="en-US" sz="1600" b="1" dirty="0">
              <a:cs typeface="B Titr" panose="00000700000000000000" pitchFamily="2" charset="-78"/>
            </a:endParaRPr>
          </a:p>
          <a:p>
            <a:pPr algn="just" rtl="1">
              <a:lnSpc>
                <a:spcPct val="150000"/>
              </a:lnSpc>
            </a:pPr>
            <a:r>
              <a:rPr lang="fa-IR" sz="1600" dirty="0">
                <a:cs typeface="B Titr" panose="00000700000000000000" pitchFamily="2" charset="-78"/>
              </a:rPr>
              <a:t>	7- دبیر ستاد انتخابات استان بدون حق‌ رأی</a:t>
            </a:r>
            <a:endParaRPr lang="en-US" sz="1600" b="1" dirty="0">
              <a:cs typeface="B Titr" panose="00000700000000000000" pitchFamily="2" charset="-78"/>
            </a:endParaRPr>
          </a:p>
          <a:p>
            <a:pPr algn="just" rtl="1">
              <a:lnSpc>
                <a:spcPct val="150000"/>
              </a:lnSpc>
            </a:pPr>
            <a:r>
              <a:rPr lang="fa-IR" sz="1600" dirty="0">
                <a:cs typeface="B Titr" panose="00000700000000000000" pitchFamily="2" charset="-78"/>
              </a:rPr>
              <a:t>	8 – دو ­نفر از اعضای شورای اسلامی استان به انتخاب شورای اسلامی استان بدون حق ‌رأی</a:t>
            </a:r>
            <a:endParaRPr lang="en-US" sz="1600" b="1" dirty="0">
              <a:cs typeface="B Titr" panose="00000700000000000000" pitchFamily="2" charset="-78"/>
            </a:endParaRPr>
          </a:p>
          <a:p>
            <a:pPr algn="just" rtl="1">
              <a:lnSpc>
                <a:spcPct val="150000"/>
              </a:lnSpc>
            </a:pPr>
            <a:r>
              <a:rPr lang="fa-IR" sz="1600" dirty="0">
                <a:cs typeface="B Titr" panose="00000700000000000000" pitchFamily="2" charset="-78"/>
              </a:rPr>
              <a:t>	تبصره 1- هیأت نظارت استان يك ‌نفر از ميان اعضاي خود يا خارج از آن را به‌ منظور نظارت بر عملکرد هیأت استانی بررسي تبليغات تعيين مي‌نمايد.</a:t>
            </a:r>
            <a:endParaRPr lang="en-US" sz="1600" b="1" dirty="0">
              <a:cs typeface="B Titr" panose="00000700000000000000" pitchFamily="2" charset="-78"/>
            </a:endParaRPr>
          </a:p>
          <a:p>
            <a:pPr algn="just" rtl="1">
              <a:lnSpc>
                <a:spcPct val="150000"/>
              </a:lnSpc>
            </a:pPr>
            <a:r>
              <a:rPr lang="fa-IR" sz="1600" dirty="0">
                <a:cs typeface="B Titr" panose="00000700000000000000" pitchFamily="2" charset="-78"/>
              </a:rPr>
              <a:t>هیأت مكلف است از وي به‌ صورت رسمی جهت شركت در جلسات هیأت دعوت نمايد. عدم حضور عضو ناظر مانع از تشکیل جلسه نمی‌شود.</a:t>
            </a:r>
            <a:endParaRPr lang="en-US" sz="1600" b="1" dirty="0">
              <a:cs typeface="B Titr" panose="00000700000000000000" pitchFamily="2" charset="-78"/>
            </a:endParaRPr>
          </a:p>
          <a:p>
            <a:pPr algn="just" rtl="1">
              <a:lnSpc>
                <a:spcPct val="150000"/>
              </a:lnSpc>
            </a:pPr>
            <a:r>
              <a:rPr lang="fa-IR" sz="1600" dirty="0">
                <a:cs typeface="B Titr" panose="00000700000000000000" pitchFamily="2" charset="-78"/>
              </a:rPr>
              <a:t>	تبصره 2- جلسات هیأت استانی بررسي تبليغات با حضور حداقل پنج عضو داراي حق رأي رسميت مي‌يابد و تصميمات آنها با رأي چهار عضو داراي حق رأي، معتبر است.</a:t>
            </a:r>
            <a:endParaRPr lang="en-US" sz="1600" b="1" dirty="0">
              <a:cs typeface="B Titr" panose="000007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77498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9051" r="12988"/>
          <a:stretch/>
        </p:blipFill>
        <p:spPr>
          <a:xfrm>
            <a:off x="0" y="0"/>
            <a:ext cx="9144000" cy="6858000"/>
          </a:xfrm>
          <a:prstGeom prst="rect">
            <a:avLst/>
          </a:prstGeom>
          <a:ln/>
        </p:spPr>
        <p:style>
          <a:lnRef idx="2">
            <a:schemeClr val="accent3">
              <a:shade val="50000"/>
            </a:schemeClr>
          </a:lnRef>
          <a:fillRef idx="1">
            <a:schemeClr val="accent3"/>
          </a:fillRef>
          <a:effectRef idx="0">
            <a:schemeClr val="accent3"/>
          </a:effectRef>
          <a:fontRef idx="minor">
            <a:schemeClr val="lt1"/>
          </a:fontRef>
        </p:style>
      </p:pic>
      <p:sp>
        <p:nvSpPr>
          <p:cNvPr id="5" name="Rectangle 4"/>
          <p:cNvSpPr/>
          <p:nvPr/>
        </p:nvSpPr>
        <p:spPr>
          <a:xfrm>
            <a:off x="898278" y="620688"/>
            <a:ext cx="8024271" cy="5416868"/>
          </a:xfrm>
          <a:prstGeom prst="rect">
            <a:avLst/>
          </a:prstGeom>
        </p:spPr>
        <p:txBody>
          <a:bodyPr wrap="square">
            <a:spAutoFit/>
          </a:bodyPr>
          <a:lstStyle/>
          <a:p>
            <a:pPr algn="ctr" rtl="1">
              <a:lnSpc>
                <a:spcPct val="150000"/>
              </a:lnSpc>
            </a:pPr>
            <a:r>
              <a:rPr lang="fa-IR" sz="2800" dirty="0" smtClean="0">
                <a:solidFill>
                  <a:srgbClr val="FFCC66"/>
                </a:solidFill>
                <a:cs typeface="B Titr" panose="00000700000000000000" pitchFamily="2" charset="-78"/>
              </a:rPr>
              <a:t>وظایف هیأت استانی بررسی تبلیغات</a:t>
            </a:r>
            <a:endParaRPr lang="fa-IR" sz="2800" dirty="0">
              <a:solidFill>
                <a:srgbClr val="FFCC66"/>
              </a:solidFill>
              <a:cs typeface="B Titr" panose="00000700000000000000" pitchFamily="2" charset="-78"/>
            </a:endParaRPr>
          </a:p>
          <a:p>
            <a:pPr algn="just" rtl="1">
              <a:lnSpc>
                <a:spcPct val="200000"/>
              </a:lnSpc>
            </a:pPr>
            <a:endParaRPr lang="fa-IR" sz="1600" dirty="0" smtClean="0">
              <a:cs typeface="B Titr" panose="00000700000000000000" pitchFamily="2" charset="-78"/>
            </a:endParaRPr>
          </a:p>
          <a:p>
            <a:pPr algn="just" rtl="1">
              <a:lnSpc>
                <a:spcPct val="200000"/>
              </a:lnSpc>
            </a:pPr>
            <a:r>
              <a:rPr lang="fa-IR" sz="1600" dirty="0" smtClean="0">
                <a:cs typeface="B Titr" panose="00000700000000000000" pitchFamily="2" charset="-78"/>
              </a:rPr>
              <a:t>تبصره </a:t>
            </a:r>
            <a:r>
              <a:rPr lang="fa-IR" sz="1600" dirty="0">
                <a:cs typeface="B Titr" panose="00000700000000000000" pitchFamily="2" charset="-78"/>
              </a:rPr>
              <a:t>۳- وظایف هیأت استانی بررسی تبلیغات عبارتند از:</a:t>
            </a:r>
            <a:endParaRPr lang="en-US" sz="1600" b="1" dirty="0">
              <a:cs typeface="B Titr" panose="00000700000000000000" pitchFamily="2" charset="-78"/>
            </a:endParaRPr>
          </a:p>
          <a:p>
            <a:pPr algn="just" rtl="1">
              <a:lnSpc>
                <a:spcPct val="200000"/>
              </a:lnSpc>
            </a:pPr>
            <a:r>
              <a:rPr lang="fa-IR" sz="1600" dirty="0">
                <a:cs typeface="B Titr" panose="00000700000000000000" pitchFamily="2" charset="-78"/>
              </a:rPr>
              <a:t>	1- اجرای دستورالعمل­های هیأت اجرائی مرکزی در خصوص تبلیغات و فعالیت‌‌های انتخاباتی</a:t>
            </a:r>
            <a:endParaRPr lang="en-US" sz="1600" b="1" dirty="0">
              <a:cs typeface="B Titr" panose="00000700000000000000" pitchFamily="2" charset="-78"/>
            </a:endParaRPr>
          </a:p>
          <a:p>
            <a:pPr algn="just" rtl="1">
              <a:lnSpc>
                <a:spcPct val="200000"/>
              </a:lnSpc>
            </a:pPr>
            <a:r>
              <a:rPr lang="fa-IR" sz="1600" dirty="0">
                <a:cs typeface="B Titr" panose="00000700000000000000" pitchFamily="2" charset="-78"/>
              </a:rPr>
              <a:t>	۲- برنامه‌ریزی و اجرای مقررات لازم جهت برخورداری نامزدها از فرصت برابر استفاده از امکانات تبلیغاتی نهادها موضوع ماده (74) این قانون</a:t>
            </a:r>
            <a:endParaRPr lang="en-US" sz="1600" b="1" dirty="0">
              <a:cs typeface="B Titr" panose="00000700000000000000" pitchFamily="2" charset="-78"/>
            </a:endParaRPr>
          </a:p>
          <a:p>
            <a:pPr algn="just" rtl="1">
              <a:lnSpc>
                <a:spcPct val="200000"/>
              </a:lnSpc>
            </a:pPr>
            <a:r>
              <a:rPr lang="fa-IR" sz="1600" dirty="0">
                <a:cs typeface="B Titr" panose="00000700000000000000" pitchFamily="2" charset="-78"/>
              </a:rPr>
              <a:t>	۳- مراقبت بر جرائم تبلیغاتی ارتکابی از جمله استفاده غیرقانونی از هرگونه امکانات و اموال دستگاههای دولتی و عمومی یا فعالیت‌های تبلیغاتی غیرقانونی مسؤولان و کارکنان و اعلام آن به مراجع صالح قضائی</a:t>
            </a:r>
            <a:endParaRPr lang="en-US" sz="1600" b="1" dirty="0">
              <a:cs typeface="B Titr" panose="00000700000000000000" pitchFamily="2" charset="-78"/>
            </a:endParaRPr>
          </a:p>
          <a:p>
            <a:pPr algn="just" rtl="1">
              <a:lnSpc>
                <a:spcPct val="200000"/>
              </a:lnSpc>
            </a:pPr>
            <a:r>
              <a:rPr lang="fa-IR" sz="1600" dirty="0">
                <a:cs typeface="B Titr" panose="00000700000000000000" pitchFamily="2" charset="-78"/>
              </a:rPr>
              <a:t>	4- سایر وظایف مقرر در این قانون</a:t>
            </a:r>
            <a:endParaRPr lang="en-US" sz="1600" b="1" dirty="0">
              <a:cs typeface="B Titr" panose="00000700000000000000" pitchFamily="2" charset="-78"/>
            </a:endParaRPr>
          </a:p>
          <a:p>
            <a:pPr rtl="1"/>
            <a:r>
              <a:rPr lang="fa-IR" sz="1600" b="1" dirty="0"/>
              <a:t> </a:t>
            </a:r>
            <a:endParaRPr lang="en-US" sz="1600" b="1"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37307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973" y="5589240"/>
            <a:ext cx="3016053" cy="489580"/>
          </a:xfrm>
          <a:prstGeom prst="rect">
            <a:avLst/>
          </a:prstGeom>
          <a:ln>
            <a:noFill/>
          </a:ln>
          <a:effectLst>
            <a:outerShdw blurRad="190500" algn="tl" rotWithShape="0">
              <a:srgbClr val="000000">
                <a:alpha val="70000"/>
              </a:srgbClr>
            </a:outerShdw>
          </a:effectLst>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85" y="116632"/>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84354" y="1412776"/>
            <a:ext cx="5161991" cy="4349909"/>
          </a:xfrm>
          <a:prstGeom prst="rect">
            <a:avLst/>
          </a:prstGeom>
        </p:spPr>
        <p:txBody>
          <a:bodyPr wrap="none">
            <a:spAutoFit/>
          </a:bodyPr>
          <a:lstStyle/>
          <a:p>
            <a:pPr algn="ctr" rtl="1">
              <a:lnSpc>
                <a:spcPct val="200000"/>
              </a:lnSpc>
              <a:spcAft>
                <a:spcPts val="800"/>
              </a:spcAft>
            </a:pPr>
            <a:r>
              <a:rPr lang="fa-IR" sz="7200" b="1" dirty="0" smtClean="0">
                <a:solidFill>
                  <a:srgbClr val="FFFF00"/>
                </a:solidFill>
                <a:latin typeface="IranNastaliq" panose="02020505000000020003" pitchFamily="18" charset="0"/>
                <a:cs typeface="IranNastaliq" panose="02020505000000020003" pitchFamily="18" charset="0"/>
              </a:rPr>
              <a:t>هدیه به خاندان پاک عصمت و طهارت</a:t>
            </a:r>
            <a:endParaRPr lang="fa-IR" sz="6600" b="1" dirty="0" smtClean="0">
              <a:solidFill>
                <a:srgbClr val="FFFF00"/>
              </a:solidFill>
              <a:latin typeface="IranNastaliq" panose="02020505000000020003" pitchFamily="18" charset="0"/>
              <a:cs typeface="IranNastaliq" panose="02020505000000020003" pitchFamily="18" charset="0"/>
            </a:endParaRPr>
          </a:p>
          <a:p>
            <a:pPr algn="ctr" rtl="1">
              <a:lnSpc>
                <a:spcPct val="200000"/>
              </a:lnSpc>
              <a:spcAft>
                <a:spcPts val="800"/>
              </a:spcAft>
            </a:pPr>
            <a:r>
              <a:rPr lang="fa-IR" sz="7200" b="1" dirty="0" smtClean="0">
                <a:solidFill>
                  <a:srgbClr val="FFFF00"/>
                </a:solidFill>
                <a:effectLst/>
                <a:latin typeface="IranNastaliq" panose="02020505000000020003" pitchFamily="18" charset="0"/>
                <a:ea typeface="Calibri" panose="020F0502020204030204" pitchFamily="34" charset="0"/>
                <a:cs typeface="IranNastaliq" panose="02020505000000020003" pitchFamily="18" charset="0"/>
              </a:rPr>
              <a:t>صلوات</a:t>
            </a:r>
            <a:endParaRPr lang="en-US" sz="7200" dirty="0">
              <a:solidFill>
                <a:srgbClr val="FFFF00"/>
              </a:solidFill>
              <a:effectLst/>
              <a:latin typeface="IranNastaliq" panose="02020505000000020003" pitchFamily="18" charset="0"/>
              <a:ea typeface="Calibri" panose="020F0502020204030204" pitchFamily="34" charset="0"/>
              <a:cs typeface="IranNastaliq" panose="02020505000000020003" pitchFamily="18" charset="0"/>
            </a:endParaRPr>
          </a:p>
        </p:txBody>
      </p:sp>
    </p:spTree>
    <p:extLst>
      <p:ext uri="{BB962C8B-B14F-4D97-AF65-F5344CB8AC3E}">
        <p14:creationId xmlns:p14="http://schemas.microsoft.com/office/powerpoint/2010/main" val="23006294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38" y="5982034"/>
            <a:ext cx="3016053" cy="489580"/>
          </a:xfrm>
          <a:prstGeom prst="rect">
            <a:avLst/>
          </a:prstGeom>
          <a:ln>
            <a:noFill/>
          </a:ln>
          <a:effectLst>
            <a:outerShdw blurRad="190500" algn="tl" rotWithShape="0">
              <a:srgbClr val="000000">
                <a:alpha val="70000"/>
              </a:srgbClr>
            </a:outerShdw>
          </a:effectLst>
        </p:spPr>
      </p:pic>
      <p:sp>
        <p:nvSpPr>
          <p:cNvPr id="2" name="Rectangle 1"/>
          <p:cNvSpPr/>
          <p:nvPr/>
        </p:nvSpPr>
        <p:spPr>
          <a:xfrm>
            <a:off x="1261410" y="1585445"/>
            <a:ext cx="6621177" cy="2400657"/>
          </a:xfrm>
          <a:prstGeom prst="rect">
            <a:avLst/>
          </a:prstGeom>
        </p:spPr>
        <p:txBody>
          <a:bodyPr wrap="square">
            <a:spAutoFit/>
          </a:bodyPr>
          <a:lstStyle/>
          <a:p>
            <a:pPr algn="ctr" rtl="1">
              <a:lnSpc>
                <a:spcPct val="200000"/>
              </a:lnSpc>
              <a:spcBef>
                <a:spcPts val="600"/>
              </a:spcBef>
              <a:spcAft>
                <a:spcPts val="600"/>
              </a:spcAft>
            </a:pPr>
            <a:r>
              <a:rPr lang="fa-IR" sz="4000" dirty="0">
                <a:solidFill>
                  <a:srgbClr val="FFFF00"/>
                </a:solidFill>
                <a:latin typeface="Calibri" panose="020F0502020204030204" pitchFamily="34" charset="0"/>
                <a:ea typeface="Calibri" panose="020F0502020204030204" pitchFamily="34" charset="0"/>
                <a:cs typeface="B Titr" panose="00000700000000000000" pitchFamily="2" charset="-78"/>
              </a:rPr>
              <a:t>آشنایی با </a:t>
            </a:r>
            <a:r>
              <a:rPr lang="fa-IR" sz="4000" dirty="0" smtClean="0">
                <a:solidFill>
                  <a:srgbClr val="FFFF00"/>
                </a:solidFill>
                <a:latin typeface="Calibri" panose="020F0502020204030204" pitchFamily="34" charset="0"/>
                <a:ea typeface="Calibri" panose="020F0502020204030204" pitchFamily="34" charset="0"/>
                <a:cs typeface="B Titr" panose="00000700000000000000" pitchFamily="2" charset="-78"/>
              </a:rPr>
              <a:t> فرآیندهای برگزاری   انتخابات 1402</a:t>
            </a:r>
            <a:endParaRPr lang="en-US" sz="4000" dirty="0">
              <a:solidFill>
                <a:srgbClr val="FFFF00"/>
              </a:solidFill>
              <a:effectLst/>
              <a:latin typeface="Calibri" panose="020F0502020204030204" pitchFamily="34" charset="0"/>
              <a:ea typeface="Calibri" panose="020F0502020204030204" pitchFamily="34" charset="0"/>
              <a:cs typeface="B Titr" panose="00000700000000000000" pitchFamily="2" charset="-78"/>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88640"/>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ED395D88-CDE6-4D47-9A05-88D3B41D319D}"/>
              </a:ext>
            </a:extLst>
          </p:cNvPr>
          <p:cNvSpPr txBox="1"/>
          <p:nvPr/>
        </p:nvSpPr>
        <p:spPr>
          <a:xfrm>
            <a:off x="1486471" y="4620507"/>
            <a:ext cx="6329585" cy="600164"/>
          </a:xfrm>
          <a:prstGeom prst="rect">
            <a:avLst/>
          </a:prstGeom>
          <a:noFill/>
        </p:spPr>
        <p:txBody>
          <a:bodyPr wrap="square" rtlCol="1">
            <a:spAutoFit/>
          </a:bodyPr>
          <a:lstStyle/>
          <a:p>
            <a:pPr algn="ctr">
              <a:lnSpc>
                <a:spcPct val="150000"/>
              </a:lnSpc>
            </a:pPr>
            <a:r>
              <a:rPr lang="fa-IR" sz="2400" b="1" dirty="0">
                <a:solidFill>
                  <a:srgbClr val="66FFFF"/>
                </a:solidFill>
                <a:latin typeface="IranNastaliq" panose="02020505000000020003" pitchFamily="18" charset="0"/>
                <a:cs typeface="B Zar" panose="00000400000000000000" pitchFamily="2" charset="-78"/>
              </a:rPr>
              <a:t>دوره های </a:t>
            </a:r>
            <a:r>
              <a:rPr lang="fa-IR" sz="2400" b="1" dirty="0" smtClean="0">
                <a:solidFill>
                  <a:srgbClr val="66FFFF"/>
                </a:solidFill>
                <a:latin typeface="IranNastaliq" panose="02020505000000020003" pitchFamily="18" charset="0"/>
                <a:cs typeface="B Zar" panose="00000400000000000000" pitchFamily="2" charset="-78"/>
              </a:rPr>
              <a:t>آموزشی فرمانداران و بخشداران</a:t>
            </a:r>
            <a:endParaRPr lang="en-US" sz="2400" b="1" dirty="0">
              <a:solidFill>
                <a:srgbClr val="66FFFF"/>
              </a:solidFill>
              <a:latin typeface="IranNastaliq" panose="02020505000000020003" pitchFamily="18" charset="0"/>
              <a:cs typeface="B Zar" panose="00000400000000000000" pitchFamily="2" charset="-78"/>
            </a:endParaRPr>
          </a:p>
        </p:txBody>
      </p:sp>
    </p:spTree>
    <p:extLst>
      <p:ext uri="{BB962C8B-B14F-4D97-AF65-F5344CB8AC3E}">
        <p14:creationId xmlns:p14="http://schemas.microsoft.com/office/powerpoint/2010/main" val="23029249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4000"/>
                                        <p:tgtEl>
                                          <p:spTgt spid="5"/>
                                        </p:tgtEl>
                                      </p:cBhvr>
                                    </p:animEffect>
                                  </p:childTnLst>
                                </p:cTn>
                              </p:par>
                            </p:childTnLst>
                          </p:cTn>
                        </p:par>
                        <p:par>
                          <p:cTn id="8" fill="hold">
                            <p:stCondLst>
                              <p:cond delay="40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10679433"/>
              </p:ext>
            </p:extLst>
          </p:nvPr>
        </p:nvGraphicFramePr>
        <p:xfrm>
          <a:off x="467544" y="476674"/>
          <a:ext cx="8352928" cy="5832643"/>
        </p:xfrm>
        <a:graphic>
          <a:graphicData uri="http://schemas.openxmlformats.org/drawingml/2006/table">
            <a:tbl>
              <a:tblPr rtl="1" firstRow="1" firstCol="1" bandRow="1">
                <a:tableStyleId>{5C22544A-7EE6-4342-B048-85BDC9FD1C3A}</a:tableStyleId>
              </a:tblPr>
              <a:tblGrid>
                <a:gridCol w="5202306"/>
                <a:gridCol w="812879"/>
                <a:gridCol w="1055939"/>
                <a:gridCol w="1281804"/>
              </a:tblGrid>
              <a:tr h="220671">
                <a:tc gridSpan="4">
                  <a:txBody>
                    <a:bodyPr/>
                    <a:lstStyle/>
                    <a:p>
                      <a:pPr marR="33020" algn="ctr" rtl="1">
                        <a:lnSpc>
                          <a:spcPct val="115000"/>
                        </a:lnSpc>
                        <a:spcAft>
                          <a:spcPts val="0"/>
                        </a:spcAft>
                      </a:pPr>
                      <a:r>
                        <a:rPr lang="fa-IR" sz="1100" dirty="0">
                          <a:effectLst/>
                          <a:cs typeface="B Zar" panose="00000400000000000000" pitchFamily="2" charset="-78"/>
                        </a:rPr>
                        <a:t>کلیات برنامه زمانبندي انتخابات دوازدهمین دوره مجلس شوراي اسلامي</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220671">
                <a:tc>
                  <a:txBody>
                    <a:bodyPr/>
                    <a:lstStyle/>
                    <a:p>
                      <a:pPr marR="33020" algn="ctr" rtl="1">
                        <a:lnSpc>
                          <a:spcPct val="115000"/>
                        </a:lnSpc>
                        <a:spcAft>
                          <a:spcPts val="0"/>
                        </a:spcAft>
                      </a:pPr>
                      <a:r>
                        <a:rPr lang="ar-SA" sz="1100">
                          <a:effectLst/>
                          <a:cs typeface="B Zar" panose="00000400000000000000" pitchFamily="2" charset="-78"/>
                        </a:rPr>
                        <a:t>موضوع برنامه</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استناد قانونی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مهلت اجرابه روز</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تاریخ اجراي برنامه</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r>
              <a:tr h="441343">
                <a:tc>
                  <a:txBody>
                    <a:bodyPr/>
                    <a:lstStyle/>
                    <a:p>
                      <a:pPr marR="33020" algn="just" rtl="1">
                        <a:lnSpc>
                          <a:spcPct val="115000"/>
                        </a:lnSpc>
                        <a:spcAft>
                          <a:spcPts val="0"/>
                        </a:spcAft>
                      </a:pPr>
                      <a:r>
                        <a:rPr lang="ar-SA" sz="1100" dirty="0">
                          <a:effectLst/>
                          <a:cs typeface="B Zar" panose="00000400000000000000" pitchFamily="2" charset="-78"/>
                        </a:rPr>
                        <a:t>تشکیل هیأت  اجرایی مرکزی انتخابات</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34</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7روز</a:t>
                      </a:r>
                      <a:endParaRPr lang="en-US" sz="1100">
                        <a:effectLst/>
                        <a:cs typeface="B Zar" panose="00000400000000000000" pitchFamily="2" charset="-78"/>
                      </a:endParaRPr>
                    </a:p>
                    <a:p>
                      <a:pPr marR="33020" algn="ctr" rtl="1">
                        <a:lnSpc>
                          <a:spcPct val="115000"/>
                        </a:lnSpc>
                        <a:spcAft>
                          <a:spcPts val="0"/>
                        </a:spcAft>
                      </a:pPr>
                      <a:r>
                        <a:rPr lang="ar-SA" sz="1100">
                          <a:effectLst/>
                          <a:cs typeface="B Zar" panose="00000400000000000000" pitchFamily="2" charset="-78"/>
                        </a:rPr>
                        <a:t> 20روز پیش از ثبت نام</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1402/7/</a:t>
                      </a:r>
                      <a:r>
                        <a:rPr lang="fa-IR" sz="1100" baseline="0" dirty="0" smtClean="0">
                          <a:effectLst/>
                          <a:cs typeface="B Zar" panose="00000400000000000000" pitchFamily="2" charset="-78"/>
                        </a:rPr>
                        <a:t>7  </a:t>
                      </a:r>
                      <a:r>
                        <a:rPr lang="fa-IR" sz="1100" dirty="0" smtClean="0">
                          <a:effectLst/>
                          <a:cs typeface="B Zar" panose="00000400000000000000" pitchFamily="2" charset="-78"/>
                        </a:rPr>
                        <a:t>تا 1402/7/13</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441343">
                <a:tc>
                  <a:txBody>
                    <a:bodyPr/>
                    <a:lstStyle/>
                    <a:p>
                      <a:pPr marR="33020" algn="just" rtl="1">
                        <a:lnSpc>
                          <a:spcPct val="115000"/>
                        </a:lnSpc>
                        <a:spcAft>
                          <a:spcPts val="0"/>
                        </a:spcAft>
                      </a:pPr>
                      <a:r>
                        <a:rPr lang="ar-SA" sz="1100" dirty="0">
                          <a:effectLst/>
                          <a:cs typeface="B Zar" panose="00000400000000000000" pitchFamily="2" charset="-78"/>
                        </a:rPr>
                        <a:t>تشکیل هیأتهاي اجرایی  حوزه های انتخابیه</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38</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7روز</a:t>
                      </a:r>
                      <a:endParaRPr lang="en-US" sz="1100">
                        <a:effectLst/>
                        <a:cs typeface="B Zar" panose="00000400000000000000" pitchFamily="2" charset="-78"/>
                      </a:endParaRPr>
                    </a:p>
                    <a:p>
                      <a:pPr marR="33020" algn="ctr" rtl="1">
                        <a:lnSpc>
                          <a:spcPct val="115000"/>
                        </a:lnSpc>
                        <a:spcAft>
                          <a:spcPts val="0"/>
                        </a:spcAft>
                      </a:pPr>
                      <a:r>
                        <a:rPr lang="ar-SA" sz="1100">
                          <a:effectLst/>
                          <a:cs typeface="B Zar" panose="00000400000000000000" pitchFamily="2" charset="-78"/>
                        </a:rPr>
                        <a:t>دو هفته پیش از ثبت نام</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1402/7/13 تا 1402/7/19</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220671">
                <a:tc>
                  <a:txBody>
                    <a:bodyPr/>
                    <a:lstStyle/>
                    <a:p>
                      <a:pPr marR="33020" algn="just" rtl="1">
                        <a:lnSpc>
                          <a:spcPct val="115000"/>
                        </a:lnSpc>
                        <a:spcAft>
                          <a:spcPts val="0"/>
                        </a:spcAft>
                      </a:pPr>
                      <a:r>
                        <a:rPr lang="ar-SA" sz="1100">
                          <a:effectLst/>
                          <a:cs typeface="B Zar" panose="00000400000000000000" pitchFamily="2" charset="-78"/>
                        </a:rPr>
                        <a:t>ثبت نام از داوطلبان</a:t>
                      </a:r>
                      <a:r>
                        <a:rPr lang="en-US" sz="1100">
                          <a:effectLst/>
                          <a:cs typeface="B Zar" panose="00000400000000000000" pitchFamily="2" charset="-78"/>
                        </a:rPr>
                        <a:t>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31</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7روز</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1402/7/27 تا 1402/8/3 </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441343">
                <a:tc>
                  <a:txBody>
                    <a:bodyPr/>
                    <a:lstStyle/>
                    <a:p>
                      <a:pPr marR="33020" algn="just" rtl="1">
                        <a:lnSpc>
                          <a:spcPct val="115000"/>
                        </a:lnSpc>
                        <a:spcAft>
                          <a:spcPts val="0"/>
                        </a:spcAft>
                      </a:pPr>
                      <a:r>
                        <a:rPr lang="ar-SA" sz="1100">
                          <a:effectLst/>
                          <a:cs typeface="B Zar" panose="00000400000000000000" pitchFamily="2" charset="-78"/>
                        </a:rPr>
                        <a:t>تشکیل هیأت استانی بررسی تبلیغات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tabLst>
                          <a:tab pos="422275" algn="l"/>
                          <a:tab pos="499745" algn="ctr"/>
                        </a:tabLst>
                      </a:pPr>
                      <a:r>
                        <a:rPr lang="ar-SA" sz="1100">
                          <a:effectLst/>
                          <a:cs typeface="B Zar" panose="00000400000000000000" pitchFamily="2" charset="-78"/>
                        </a:rPr>
                        <a:t>ماده 81</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tabLst>
                          <a:tab pos="422275" algn="l"/>
                          <a:tab pos="499745" algn="ctr"/>
                        </a:tabLst>
                      </a:pPr>
                      <a:r>
                        <a:rPr lang="ar-SA" sz="1100">
                          <a:effectLst/>
                          <a:cs typeface="B Zar" panose="00000400000000000000" pitchFamily="2" charset="-78"/>
                        </a:rPr>
                        <a:t>یک هفته پس از پایان ثبت نام</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1402/8/10</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662014">
                <a:tc>
                  <a:txBody>
                    <a:bodyPr/>
                    <a:lstStyle/>
                    <a:p>
                      <a:pPr marR="33020" algn="just" rtl="1">
                        <a:lnSpc>
                          <a:spcPct val="115000"/>
                        </a:lnSpc>
                        <a:spcAft>
                          <a:spcPts val="0"/>
                        </a:spcAft>
                      </a:pPr>
                      <a:r>
                        <a:rPr lang="ar-SA" sz="1100">
                          <a:effectLst/>
                          <a:cs typeface="B Zar" panose="00000400000000000000" pitchFamily="2" charset="-78"/>
                        </a:rPr>
                        <a:t>بررسی سوابق داوطلبان درمراجع پنجگانه ( این مهلت جداگانه محسوب نمیشود بلکه به موازات شروع ثبت نام ازداوطلبان، تا دهمین روز از مهلت رسیدگی به صلاحیت داوطلبان ادامه خواهد داشت و مهلت پاسخگویی10روز است)</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58</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ظر</a:t>
                      </a:r>
                      <a:r>
                        <a:rPr lang="fa-IR" sz="1100">
                          <a:effectLst/>
                          <a:cs typeface="B Zar" panose="00000400000000000000" pitchFamily="2" charset="-78"/>
                        </a:rPr>
                        <a:t>ف </a:t>
                      </a:r>
                      <a:r>
                        <a:rPr lang="ar-SA" sz="1100">
                          <a:effectLst/>
                          <a:cs typeface="B Zar" panose="00000400000000000000" pitchFamily="2" charset="-78"/>
                        </a:rPr>
                        <a:t>10روز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1402/7/28 تا  1402/8/13</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441343">
                <a:tc>
                  <a:txBody>
                    <a:bodyPr/>
                    <a:lstStyle/>
                    <a:p>
                      <a:pPr marR="33020" algn="just" rtl="1">
                        <a:lnSpc>
                          <a:spcPct val="115000"/>
                        </a:lnSpc>
                        <a:spcAft>
                          <a:spcPts val="0"/>
                        </a:spcAft>
                      </a:pPr>
                      <a:r>
                        <a:rPr lang="ar-SA" sz="1100">
                          <a:effectLst/>
                          <a:cs typeface="B Zar" panose="00000400000000000000" pitchFamily="2" charset="-78"/>
                        </a:rPr>
                        <a:t>بررسی صلاحیت داوطلبان در هیأت </a:t>
                      </a:r>
                      <a:r>
                        <a:rPr lang="fa-IR" sz="1100">
                          <a:effectLst/>
                          <a:cs typeface="B Zar" panose="00000400000000000000" pitchFamily="2" charset="-78"/>
                        </a:rPr>
                        <a:t>های </a:t>
                      </a:r>
                      <a:r>
                        <a:rPr lang="ar-SA" sz="1100">
                          <a:effectLst/>
                          <a:cs typeface="B Zar" panose="00000400000000000000" pitchFamily="2" charset="-78"/>
                        </a:rPr>
                        <a:t>اجرایی پس از پایان مهلت ثبت نام با توجه به نتایج بدست آمده از مراجع پنجگانه و بررسی های محلی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ماده60</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15روز</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1402/8/4 تا 1402/8/18</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521645">
                <a:tc>
                  <a:txBody>
                    <a:bodyPr/>
                    <a:lstStyle/>
                    <a:p>
                      <a:pPr marR="32385" algn="just" rtl="1">
                        <a:lnSpc>
                          <a:spcPts val="1500"/>
                        </a:lnSpc>
                        <a:spcAft>
                          <a:spcPts val="0"/>
                        </a:spcAft>
                      </a:pPr>
                      <a:r>
                        <a:rPr lang="ar-SA" sz="1100" dirty="0">
                          <a:effectLst/>
                          <a:cs typeface="B Zar" panose="00000400000000000000" pitchFamily="2" charset="-78"/>
                        </a:rPr>
                        <a:t>ابلاغ مراتب عدم تأیید یا عدم احراز به داوطلبان توسط فرماندار مرکز حوزه انتخابیه و ارسال نتایج  مدارک بررسی صلاحیت داطلبان به هیأت نظارت استان </a:t>
                      </a:r>
                      <a:r>
                        <a:rPr lang="en-US" sz="1100" dirty="0">
                          <a:effectLst/>
                          <a:cs typeface="B Zar" panose="00000400000000000000" pitchFamily="2" charset="-78"/>
                        </a:rPr>
                        <a:t> </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61</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dirty="0">
                          <a:effectLst/>
                          <a:cs typeface="B Zar" panose="00000400000000000000" pitchFamily="2" charset="-78"/>
                        </a:rPr>
                        <a:t>2روز</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1402/8/19 تا 1402/8/20</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220671">
                <a:tc>
                  <a:txBody>
                    <a:bodyPr/>
                    <a:lstStyle/>
                    <a:p>
                      <a:pPr marR="33020" algn="just" rtl="1">
                        <a:lnSpc>
                          <a:spcPct val="115000"/>
                        </a:lnSpc>
                        <a:spcAft>
                          <a:spcPts val="0"/>
                        </a:spcAft>
                      </a:pPr>
                      <a:r>
                        <a:rPr lang="ar-SA" sz="1100">
                          <a:effectLst/>
                          <a:cs typeface="B Zar" panose="00000400000000000000" pitchFamily="2" charset="-78"/>
                        </a:rPr>
                        <a:t>درخواست کتبی داوطلب مبنی بر دریافت دلایل عدم تأیید یا عدم احراز به هیأت اجرایی</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61</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2 روز</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1402/8/21 </a:t>
                      </a:r>
                      <a:r>
                        <a:rPr lang="fa-IR" sz="1100" dirty="0">
                          <a:effectLst/>
                          <a:cs typeface="B Zar" panose="00000400000000000000" pitchFamily="2" charset="-78"/>
                        </a:rPr>
                        <a:t>تا </a:t>
                      </a:r>
                      <a:r>
                        <a:rPr lang="fa-IR" sz="1100" dirty="0" smtClean="0">
                          <a:effectLst/>
                          <a:cs typeface="B Zar" panose="00000400000000000000" pitchFamily="2" charset="-78"/>
                        </a:rPr>
                        <a:t>1402/8/22</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441343">
                <a:tc>
                  <a:txBody>
                    <a:bodyPr/>
                    <a:lstStyle/>
                    <a:p>
                      <a:pPr marR="33020" algn="just" rtl="1">
                        <a:lnSpc>
                          <a:spcPct val="115000"/>
                        </a:lnSpc>
                        <a:spcAft>
                          <a:spcPts val="0"/>
                        </a:spcAft>
                      </a:pPr>
                      <a:r>
                        <a:rPr lang="ar-SA" sz="1100">
                          <a:effectLst/>
                          <a:cs typeface="B Zar" panose="00000400000000000000" pitchFamily="2" charset="-78"/>
                        </a:rPr>
                        <a:t>ابلاغ دلایل به داوطلب توسط هیأت اجرایی با رعایت قانون لزوم رسیدگی دقیق به شکایات داوطلبین رد صلاحیت شده</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61</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4  روز</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1402/8/23 تا 1402/8/26</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383776">
                <a:tc>
                  <a:txBody>
                    <a:bodyPr/>
                    <a:lstStyle/>
                    <a:p>
                      <a:pPr marR="33020" algn="just" rtl="1">
                        <a:lnSpc>
                          <a:spcPct val="115000"/>
                        </a:lnSpc>
                        <a:spcAft>
                          <a:spcPts val="0"/>
                        </a:spcAft>
                      </a:pPr>
                      <a:r>
                        <a:rPr lang="ar-SA" sz="1100">
                          <a:effectLst/>
                          <a:cs typeface="B Zar" panose="00000400000000000000" pitchFamily="2" charset="-78"/>
                        </a:rPr>
                        <a:t>شکایت داوطلبانی که صلاحیت آنان در هیأت اجرایی مورد تأیید قرار نگرفته به هیأت نظارت استان</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تبصره  ماده 61</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4  روز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1402/8/21تا 1402/8/24</a:t>
                      </a:r>
                      <a:endParaRPr lang="en-US" sz="1100" dirty="0">
                        <a:effectLst/>
                        <a:cs typeface="B Zar" panose="00000400000000000000" pitchFamily="2" charset="-78"/>
                      </a:endParaRPr>
                    </a:p>
                    <a:p>
                      <a:pPr algn="ctr" rtl="1">
                        <a:spcAft>
                          <a:spcPts val="0"/>
                        </a:spcAft>
                      </a:pPr>
                      <a:r>
                        <a:rPr lang="fa-IR" sz="1100" dirty="0">
                          <a:effectLst/>
                          <a:cs typeface="B Zar" panose="00000400000000000000" pitchFamily="2" charset="-78"/>
                        </a:rPr>
                        <a:t> </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654164">
                <a:tc>
                  <a:txBody>
                    <a:bodyPr/>
                    <a:lstStyle/>
                    <a:p>
                      <a:pPr marR="32385" algn="just" rtl="1">
                        <a:lnSpc>
                          <a:spcPts val="1500"/>
                        </a:lnSpc>
                        <a:spcAft>
                          <a:spcPts val="0"/>
                        </a:spcAft>
                      </a:pPr>
                      <a:r>
                        <a:rPr lang="ar-SA" sz="1100">
                          <a:effectLst/>
                          <a:cs typeface="B Zar" panose="00000400000000000000" pitchFamily="2" charset="-78"/>
                        </a:rPr>
                        <a:t>رسیدگی به صلاحیت داوطلبان توسط هیأت نظارت استان با کسب نظر از  هیأت مرکزي نظارت بر انتخابات و اعلام نتیجه به فرماندار مرکز حوزه انتخابیه و استماع توضیحات داوطلبانی که صلاحیتشان تایید نشده یا تایید نمی شود و یا احراز نگردیده است.</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dirty="0">
                          <a:effectLst/>
                          <a:cs typeface="B Zar" panose="00000400000000000000" pitchFamily="2" charset="-78"/>
                        </a:rPr>
                        <a:t>ماده 62</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50  روز</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1402/8/25  </a:t>
                      </a:r>
                      <a:r>
                        <a:rPr lang="fa-IR" sz="1100" dirty="0">
                          <a:effectLst/>
                          <a:cs typeface="B Zar" panose="00000400000000000000" pitchFamily="2" charset="-78"/>
                        </a:rPr>
                        <a:t>تا </a:t>
                      </a:r>
                      <a:r>
                        <a:rPr lang="fa-IR" sz="1100" dirty="0" smtClean="0">
                          <a:effectLst/>
                          <a:cs typeface="B Zar" panose="00000400000000000000" pitchFamily="2" charset="-78"/>
                        </a:rPr>
                        <a:t>1402/10/14</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521645">
                <a:tc>
                  <a:txBody>
                    <a:bodyPr/>
                    <a:lstStyle/>
                    <a:p>
                      <a:pPr marR="32385" algn="just" rtl="1">
                        <a:lnSpc>
                          <a:spcPts val="1500"/>
                        </a:lnSpc>
                        <a:spcAft>
                          <a:spcPts val="0"/>
                        </a:spcAft>
                      </a:pPr>
                      <a:r>
                        <a:rPr lang="ar-SA" sz="1100">
                          <a:effectLst/>
                          <a:cs typeface="B Zar" panose="00000400000000000000" pitchFamily="2" charset="-78"/>
                        </a:rPr>
                        <a:t>ابلاغ مراتب تأیید، عدم تایید یا عدم احراز به داوطلبان توسط فرماندار مرکز حوزه انتخابیه (نتایج ارسال شده از هیأت نظارت استان)</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بند الف ماده 63</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2 روز</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1402/10/15 </a:t>
                      </a:r>
                      <a:r>
                        <a:rPr lang="fa-IR" sz="1100" dirty="0">
                          <a:effectLst/>
                          <a:cs typeface="B Zar" panose="00000400000000000000" pitchFamily="2" charset="-78"/>
                        </a:rPr>
                        <a:t>تا </a:t>
                      </a:r>
                      <a:r>
                        <a:rPr lang="fa-IR" sz="1100" dirty="0" smtClean="0">
                          <a:effectLst/>
                          <a:cs typeface="B Zar" panose="00000400000000000000" pitchFamily="2" charset="-78"/>
                        </a:rPr>
                        <a:t>1402/10/16</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bl>
          </a:graphicData>
        </a:graphic>
      </p:graphicFrame>
    </p:spTree>
    <p:extLst>
      <p:ext uri="{BB962C8B-B14F-4D97-AF65-F5344CB8AC3E}">
        <p14:creationId xmlns:p14="http://schemas.microsoft.com/office/powerpoint/2010/main" val="2163599117"/>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78003654"/>
              </p:ext>
            </p:extLst>
          </p:nvPr>
        </p:nvGraphicFramePr>
        <p:xfrm>
          <a:off x="467544" y="476674"/>
          <a:ext cx="8352928" cy="5971794"/>
        </p:xfrm>
        <a:graphic>
          <a:graphicData uri="http://schemas.openxmlformats.org/drawingml/2006/table">
            <a:tbl>
              <a:tblPr rtl="1" firstRow="1" firstCol="1" bandRow="1">
                <a:tableStyleId>{5C22544A-7EE6-4342-B048-85BDC9FD1C3A}</a:tableStyleId>
              </a:tblPr>
              <a:tblGrid>
                <a:gridCol w="5202306"/>
                <a:gridCol w="812879"/>
                <a:gridCol w="1055939"/>
                <a:gridCol w="1281804"/>
              </a:tblGrid>
              <a:tr h="155987">
                <a:tc gridSpan="4">
                  <a:txBody>
                    <a:bodyPr/>
                    <a:lstStyle/>
                    <a:p>
                      <a:pPr marR="33020" algn="ctr" rtl="1">
                        <a:lnSpc>
                          <a:spcPct val="115000"/>
                        </a:lnSpc>
                        <a:spcAft>
                          <a:spcPts val="0"/>
                        </a:spcAft>
                      </a:pPr>
                      <a:r>
                        <a:rPr lang="fa-IR" sz="1100" dirty="0">
                          <a:effectLst/>
                          <a:cs typeface="B Zar" panose="00000400000000000000" pitchFamily="2" charset="-78"/>
                        </a:rPr>
                        <a:t>کلیات برنامه زمانبندي انتخابات دوازدهمین دوره مجلس شوراي اسلامي</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83853">
                <a:tc>
                  <a:txBody>
                    <a:bodyPr/>
                    <a:lstStyle/>
                    <a:p>
                      <a:pPr marR="33020" algn="ctr" rtl="1">
                        <a:lnSpc>
                          <a:spcPct val="115000"/>
                        </a:lnSpc>
                        <a:spcAft>
                          <a:spcPts val="0"/>
                        </a:spcAft>
                      </a:pPr>
                      <a:r>
                        <a:rPr lang="ar-SA" sz="1100">
                          <a:effectLst/>
                          <a:cs typeface="B Zar" panose="00000400000000000000" pitchFamily="2" charset="-78"/>
                        </a:rPr>
                        <a:t>موضوع برنامه</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استناد قانونی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مهلت اجرابه روز</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تاریخ اجراي برنامه</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r>
              <a:tr h="148457">
                <a:tc>
                  <a:txBody>
                    <a:bodyPr/>
                    <a:lstStyle/>
                    <a:p>
                      <a:pPr marR="33020" algn="just" rtl="1">
                        <a:lnSpc>
                          <a:spcPct val="115000"/>
                        </a:lnSpc>
                        <a:spcAft>
                          <a:spcPts val="0"/>
                        </a:spcAft>
                      </a:pPr>
                      <a:r>
                        <a:rPr lang="ar-SA" sz="1100" dirty="0">
                          <a:effectLst/>
                          <a:cs typeface="B Zar" panose="00000400000000000000" pitchFamily="2" charset="-78"/>
                        </a:rPr>
                        <a:t>دریافت شکایت از داوطلبين عدم تأیید یا عدم احراز به شورای نگهبان</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بند ب ماده 63</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3 روز</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1402/10/17 </a:t>
                      </a:r>
                      <a:r>
                        <a:rPr lang="fa-IR" sz="1100" dirty="0">
                          <a:effectLst/>
                          <a:cs typeface="B Zar" panose="00000400000000000000" pitchFamily="2" charset="-78"/>
                        </a:rPr>
                        <a:t>تا </a:t>
                      </a:r>
                      <a:r>
                        <a:rPr lang="fa-IR" sz="1100" dirty="0" smtClean="0">
                          <a:effectLst/>
                          <a:cs typeface="B Zar" panose="00000400000000000000" pitchFamily="2" charset="-78"/>
                        </a:rPr>
                        <a:t>1402/10/19</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167707">
                <a:tc>
                  <a:txBody>
                    <a:bodyPr/>
                    <a:lstStyle/>
                    <a:p>
                      <a:pPr marR="33020" algn="just" rtl="1">
                        <a:lnSpc>
                          <a:spcPct val="115000"/>
                        </a:lnSpc>
                        <a:spcAft>
                          <a:spcPts val="0"/>
                        </a:spcAft>
                      </a:pPr>
                      <a:r>
                        <a:rPr lang="ar-SA" sz="1100" dirty="0">
                          <a:effectLst/>
                          <a:cs typeface="B Zar" panose="00000400000000000000" pitchFamily="2" charset="-78"/>
                        </a:rPr>
                        <a:t>بررسی شکایات و اعلام نظر قطعی شوراي نگهبان توسط هیأت نظارت استان به ستاد انتخابات کشور یا فرماندار مرکز حوزه انتخابیه</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بند ب ماده 63</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30 روز</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1402/10/20 تا  1402/11/19</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167707">
                <a:tc>
                  <a:txBody>
                    <a:bodyPr/>
                    <a:lstStyle/>
                    <a:p>
                      <a:pPr marR="33020" algn="just" rtl="1">
                        <a:lnSpc>
                          <a:spcPct val="115000"/>
                        </a:lnSpc>
                        <a:spcAft>
                          <a:spcPts val="0"/>
                        </a:spcAft>
                      </a:pPr>
                      <a:r>
                        <a:rPr lang="ar-SA" sz="1100" dirty="0">
                          <a:effectLst/>
                          <a:cs typeface="B Zar" panose="00000400000000000000" pitchFamily="2" charset="-78"/>
                        </a:rPr>
                        <a:t>اعلام فهرست و مشخصات کامل امکاناتی که عرفاً می توان از آنها برای تبلیغات عمومی در انتخابات استفاده کرد و برنامه زمانبندی پیشنهادی از طرف کلیه نهادها و دستگاههای اجرایی به هیأت بررسی تبلیغات استان </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74</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یک ماه قبل از شروع تبلیغات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1402/11/3</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167707">
                <a:tc>
                  <a:txBody>
                    <a:bodyPr/>
                    <a:lstStyle/>
                    <a:p>
                      <a:pPr marR="33020" algn="just" rtl="1">
                        <a:lnSpc>
                          <a:spcPct val="115000"/>
                        </a:lnSpc>
                        <a:spcAft>
                          <a:spcPts val="0"/>
                        </a:spcAft>
                      </a:pPr>
                      <a:r>
                        <a:rPr lang="ar-SA" sz="1100" dirty="0">
                          <a:effectLst/>
                          <a:cs typeface="B Zar" panose="00000400000000000000" pitchFamily="2" charset="-78"/>
                        </a:rPr>
                        <a:t>پایان زمان انتخاب اعضای شعب </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48</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تا یک ماه قبل از روز اخذ رأی</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1402/11/11</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167707">
                <a:tc>
                  <a:txBody>
                    <a:bodyPr/>
                    <a:lstStyle/>
                    <a:p>
                      <a:pPr marR="33020" algn="just" rtl="1">
                        <a:lnSpc>
                          <a:spcPct val="115000"/>
                        </a:lnSpc>
                        <a:spcAft>
                          <a:spcPts val="0"/>
                        </a:spcAft>
                      </a:pPr>
                      <a:r>
                        <a:rPr lang="ar-SA" sz="1100">
                          <a:effectLst/>
                          <a:cs typeface="B Zar" panose="00000400000000000000" pitchFamily="2" charset="-78"/>
                        </a:rPr>
                        <a:t>اطلاع رسانی فهرست امکانات، تسهیلات و برنامه زمانبندی ، هزینه استفاده از آنها و نحوه مراجعه نامزدها توسط هیأت بررسی تبلیغات استان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74</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حداکثر دو هفته قبل از شروع تبلیغات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1402/11/19</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251560">
                <a:tc>
                  <a:txBody>
                    <a:bodyPr/>
                    <a:lstStyle/>
                    <a:p>
                      <a:pPr marR="33020" algn="just" rtl="1">
                        <a:lnSpc>
                          <a:spcPct val="115000"/>
                        </a:lnSpc>
                        <a:spcAft>
                          <a:spcPts val="0"/>
                        </a:spcAft>
                      </a:pPr>
                      <a:r>
                        <a:rPr lang="ar-SA" sz="1100">
                          <a:effectLst/>
                          <a:cs typeface="B Zar" panose="00000400000000000000" pitchFamily="2" charset="-78"/>
                        </a:rPr>
                        <a:t>ابلاغ نتیجه بررسی شکایات داوطلبانی که صلاحیت آنها تأیید و یا احراز نشده است و اعلام نظر درخصوص داوطلبانی که در مراحل قبل مورد تأیید قرار گرفته اند از سوی شورای نگهبان به هیأت نظارت استان تا به نحو مقتضی به فرمانداری مرکز حوزه یا ستاد انتخابات کشور اعلام نمایند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بند ج ماده 63</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1 روز</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algn="ctr" rtl="1">
                        <a:spcAft>
                          <a:spcPts val="0"/>
                        </a:spcAft>
                      </a:pPr>
                      <a:r>
                        <a:rPr lang="fa-IR" sz="1100" dirty="0" smtClean="0">
                          <a:effectLst/>
                          <a:cs typeface="B Zar" panose="00000400000000000000" pitchFamily="2" charset="-78"/>
                        </a:rPr>
                        <a:t>1402/11/20</a:t>
                      </a:r>
                      <a:endParaRPr lang="en-US" sz="1100" dirty="0">
                        <a:effectLst/>
                        <a:latin typeface="Times New Roman" panose="02020603050405020304" pitchFamily="18" charset="0"/>
                        <a:ea typeface="Times New Roman" panose="02020603050405020304" pitchFamily="18" charset="0"/>
                        <a:cs typeface="B Zar" panose="00000400000000000000" pitchFamily="2" charset="-78"/>
                      </a:endParaRPr>
                    </a:p>
                  </a:txBody>
                  <a:tcPr marL="26981" marR="26981" marT="0" marB="0" anchor="ctr"/>
                </a:tc>
              </a:tr>
              <a:tr h="227863">
                <a:tc>
                  <a:txBody>
                    <a:bodyPr/>
                    <a:lstStyle/>
                    <a:p>
                      <a:pPr marR="32385" algn="just" rtl="1">
                        <a:lnSpc>
                          <a:spcPts val="1500"/>
                        </a:lnSpc>
                        <a:spcAft>
                          <a:spcPts val="0"/>
                        </a:spcAft>
                      </a:pPr>
                      <a:r>
                        <a:rPr lang="ar-SA" sz="1100">
                          <a:effectLst/>
                          <a:cs typeface="B Zar" panose="00000400000000000000" pitchFamily="2" charset="-78"/>
                        </a:rPr>
                        <a:t>دریافت شکایت از داوطلبانی که در سیر مراحل قبلی تأیید شده اند لیکن شوراي نگهبان نظر به </a:t>
                      </a:r>
                      <a:r>
                        <a:rPr lang="fa-IR" sz="1100">
                          <a:effectLst/>
                          <a:cs typeface="B Zar" panose="00000400000000000000" pitchFamily="2" charset="-78"/>
                        </a:rPr>
                        <a:t>عدم تایید یا عدم احراز </a:t>
                      </a:r>
                      <a:r>
                        <a:rPr lang="ar-SA" sz="1100">
                          <a:effectLst/>
                          <a:cs typeface="B Zar" panose="00000400000000000000" pitchFamily="2" charset="-78"/>
                        </a:rPr>
                        <a:t>آنان دارد.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بند ج ماده 63</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3 روز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fa-IR" sz="1100" dirty="0" smtClean="0">
                          <a:effectLst/>
                          <a:cs typeface="B Zar" panose="00000400000000000000" pitchFamily="2" charset="-78"/>
                        </a:rPr>
                        <a:t>1402/11/21</a:t>
                      </a:r>
                      <a:r>
                        <a:rPr lang="ar-SA" sz="1100" dirty="0" smtClean="0">
                          <a:effectLst/>
                          <a:cs typeface="B Zar" panose="00000400000000000000" pitchFamily="2" charset="-78"/>
                        </a:rPr>
                        <a:t> </a:t>
                      </a:r>
                      <a:r>
                        <a:rPr lang="ar-SA" sz="1100" dirty="0">
                          <a:effectLst/>
                          <a:cs typeface="B Zar" panose="00000400000000000000" pitchFamily="2" charset="-78"/>
                        </a:rPr>
                        <a:t>تا </a:t>
                      </a:r>
                      <a:r>
                        <a:rPr lang="fa-IR" sz="1100" dirty="0" smtClean="0">
                          <a:effectLst/>
                          <a:cs typeface="B Zar" panose="00000400000000000000" pitchFamily="2" charset="-78"/>
                        </a:rPr>
                        <a:t>1402/11/23</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r>
              <a:tr h="167707">
                <a:tc>
                  <a:txBody>
                    <a:bodyPr/>
                    <a:lstStyle/>
                    <a:p>
                      <a:pPr marR="33020" algn="just" rtl="1">
                        <a:lnSpc>
                          <a:spcPct val="115000"/>
                        </a:lnSpc>
                        <a:spcAft>
                          <a:spcPts val="0"/>
                        </a:spcAft>
                      </a:pPr>
                      <a:r>
                        <a:rPr lang="ar-SA" sz="1100">
                          <a:effectLst/>
                          <a:cs typeface="B Zar" panose="00000400000000000000" pitchFamily="2" charset="-78"/>
                        </a:rPr>
                        <a:t>رسیدگی به شکایت داوطلبانی که در مراحل قبل مورد تأیید قرار گرفته اند لکن شورای نگهبان صلاحیت آنان را تأیید یا احراز نکرده و اعلام نتیجه قطعی به ستاد انتخابات کشور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بند ج ماده 63</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7 روز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fa-IR" sz="1100" dirty="0" smtClean="0">
                          <a:effectLst/>
                          <a:cs typeface="B Zar" panose="00000400000000000000" pitchFamily="2" charset="-78"/>
                        </a:rPr>
                        <a:t>1402/11/24 </a:t>
                      </a:r>
                      <a:r>
                        <a:rPr lang="ar-SA" sz="1100" dirty="0" smtClean="0">
                          <a:effectLst/>
                          <a:cs typeface="B Zar" panose="00000400000000000000" pitchFamily="2" charset="-78"/>
                        </a:rPr>
                        <a:t>تا </a:t>
                      </a:r>
                      <a:r>
                        <a:rPr lang="fa-IR" sz="1100" dirty="0" smtClean="0">
                          <a:effectLst/>
                          <a:cs typeface="B Zar" panose="00000400000000000000" pitchFamily="2" charset="-78"/>
                        </a:rPr>
                        <a:t>1402/11/30</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r>
              <a:tr h="167707">
                <a:tc>
                  <a:txBody>
                    <a:bodyPr/>
                    <a:lstStyle/>
                    <a:p>
                      <a:pPr marR="33020" algn="just" rtl="1">
                        <a:lnSpc>
                          <a:spcPct val="115000"/>
                        </a:lnSpc>
                        <a:spcAft>
                          <a:spcPts val="0"/>
                        </a:spcAft>
                      </a:pPr>
                      <a:r>
                        <a:rPr lang="ar-SA" sz="1100" dirty="0">
                          <a:effectLst/>
                          <a:cs typeface="B Zar" panose="00000400000000000000" pitchFamily="2" charset="-78"/>
                        </a:rPr>
                        <a:t>ابلاغ نظر شورای نگهبان درخصوص ردصلاحیت کلیه داوطلبان رد صلاحیت شده به داوطلبان ذیربط و انتشار آگهی اسامی نامزدهای تایید شده در سراسر  حوزه های انتخابیه توسط فرمانداران مراکز حوزه های انتخابیه </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dirty="0">
                          <a:effectLst/>
                          <a:cs typeface="B Zar" panose="00000400000000000000" pitchFamily="2" charset="-78"/>
                        </a:rPr>
                        <a:t>آئین نامه </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1 روز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fa-IR" sz="1100" dirty="0" smtClean="0">
                          <a:effectLst/>
                          <a:cs typeface="B Zar" panose="00000400000000000000" pitchFamily="2" charset="-78"/>
                        </a:rPr>
                        <a:t>1402/12/1</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r>
              <a:tr h="148457">
                <a:tc>
                  <a:txBody>
                    <a:bodyPr/>
                    <a:lstStyle/>
                    <a:p>
                      <a:pPr marR="33020" algn="just" rtl="1">
                        <a:lnSpc>
                          <a:spcPct val="115000"/>
                        </a:lnSpc>
                        <a:spcAft>
                          <a:spcPts val="0"/>
                        </a:spcAft>
                      </a:pPr>
                      <a:r>
                        <a:rPr lang="ar-SA" sz="1100">
                          <a:effectLst/>
                          <a:cs typeface="B Zar" panose="00000400000000000000" pitchFamily="2" charset="-78"/>
                        </a:rPr>
                        <a:t>انتشار آگهی </a:t>
                      </a:r>
                      <a:r>
                        <a:rPr lang="fa-IR" sz="1100">
                          <a:effectLst/>
                          <a:cs typeface="B Zar" panose="00000400000000000000" pitchFamily="2" charset="-78"/>
                        </a:rPr>
                        <a:t>انتخابات در سراسر حوزه انتخابیه توسط هیأت های اجرایی </a:t>
                      </a:r>
                      <a:r>
                        <a:rPr lang="ar-SA" sz="1100">
                          <a:effectLst/>
                          <a:cs typeface="B Zar" panose="00000400000000000000" pitchFamily="2" charset="-78"/>
                        </a:rPr>
                        <a:t>مراكز حوزه انتخابیه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46</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1 روز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fa-IR" sz="1100" dirty="0" smtClean="0">
                          <a:effectLst/>
                          <a:cs typeface="B Zar" panose="00000400000000000000" pitchFamily="2" charset="-78"/>
                        </a:rPr>
                        <a:t>1402/12/2</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r>
              <a:tr h="167707">
                <a:tc>
                  <a:txBody>
                    <a:bodyPr/>
                    <a:lstStyle/>
                    <a:p>
                      <a:pPr marR="33020" algn="just" rtl="1">
                        <a:lnSpc>
                          <a:spcPct val="115000"/>
                        </a:lnSpc>
                        <a:spcAft>
                          <a:spcPts val="0"/>
                        </a:spcAft>
                      </a:pPr>
                      <a:r>
                        <a:rPr lang="ar-SA" sz="1100">
                          <a:effectLst/>
                          <a:cs typeface="B Zar" panose="00000400000000000000" pitchFamily="2" charset="-78"/>
                        </a:rPr>
                        <a:t>تبلیغات انتخاباتی نامزدها و طرفداران آنان</a:t>
                      </a:r>
                      <a:r>
                        <a:rPr lang="en-US" sz="1100">
                          <a:effectLst/>
                          <a:cs typeface="B Zar" panose="00000400000000000000" pitchFamily="2" charset="-78"/>
                        </a:rPr>
                        <a:t>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70</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7 روز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fa-IR" sz="1100" dirty="0" smtClean="0">
                          <a:effectLst/>
                          <a:cs typeface="B Zar" panose="00000400000000000000" pitchFamily="2" charset="-78"/>
                        </a:rPr>
                        <a:t>1402/12/3 </a:t>
                      </a:r>
                      <a:r>
                        <a:rPr lang="ar-SA" sz="1100" dirty="0" smtClean="0">
                          <a:effectLst/>
                          <a:cs typeface="B Zar" panose="00000400000000000000" pitchFamily="2" charset="-78"/>
                        </a:rPr>
                        <a:t>تا  </a:t>
                      </a:r>
                      <a:r>
                        <a:rPr lang="fa-IR" sz="1100" dirty="0" smtClean="0">
                          <a:effectLst/>
                          <a:cs typeface="B Zar" panose="00000400000000000000" pitchFamily="2" charset="-78"/>
                        </a:rPr>
                        <a:t>1402/12/9</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r>
              <a:tr h="167707">
                <a:tc>
                  <a:txBody>
                    <a:bodyPr/>
                    <a:lstStyle/>
                    <a:p>
                      <a:pPr marR="33020" algn="just" rtl="1">
                        <a:lnSpc>
                          <a:spcPct val="115000"/>
                        </a:lnSpc>
                        <a:spcAft>
                          <a:spcPts val="0"/>
                        </a:spcAft>
                      </a:pPr>
                      <a:r>
                        <a:rPr lang="ar-SA" sz="1100">
                          <a:effectLst/>
                          <a:cs typeface="B Zar" panose="00000400000000000000" pitchFamily="2" charset="-78"/>
                        </a:rPr>
                        <a:t>ثبت کلیه فرآیندها و امکانات الکترونیکی برای برگزاری انتخابات کاملاً الکترونیکی و تأیید شورای نگهبان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110</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یک هفته قبل از روز اخذ رأی</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fa-IR" sz="1100" dirty="0" smtClean="0">
                          <a:effectLst/>
                          <a:cs typeface="B Zar" panose="00000400000000000000" pitchFamily="2" charset="-78"/>
                        </a:rPr>
                        <a:t>1402/12/4</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r>
              <a:tr h="167707">
                <a:tc>
                  <a:txBody>
                    <a:bodyPr/>
                    <a:lstStyle/>
                    <a:p>
                      <a:pPr marR="33020" algn="just" rtl="1">
                        <a:lnSpc>
                          <a:spcPct val="115000"/>
                        </a:lnSpc>
                        <a:spcAft>
                          <a:spcPts val="0"/>
                        </a:spcAft>
                      </a:pPr>
                      <a:r>
                        <a:rPr lang="ar-SA" sz="1100">
                          <a:effectLst/>
                          <a:cs typeface="B Zar" panose="00000400000000000000" pitchFamily="2" charset="-78"/>
                        </a:rPr>
                        <a:t>آخرین فرصت انصراف داوطلبان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56</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72 ساعت  قبل از رأی گیری</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fa-IR" sz="1100" dirty="0" smtClean="0">
                          <a:effectLst/>
                          <a:cs typeface="B Zar" panose="00000400000000000000" pitchFamily="2" charset="-78"/>
                        </a:rPr>
                        <a:t>1402/12/8</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r>
              <a:tr h="148457">
                <a:tc>
                  <a:txBody>
                    <a:bodyPr/>
                    <a:lstStyle/>
                    <a:p>
                      <a:pPr marR="33020" algn="just" rtl="1">
                        <a:lnSpc>
                          <a:spcPct val="115000"/>
                        </a:lnSpc>
                        <a:spcAft>
                          <a:spcPts val="0"/>
                        </a:spcAft>
                      </a:pPr>
                      <a:r>
                        <a:rPr lang="ar-SA" sz="1100">
                          <a:effectLst/>
                          <a:cs typeface="B Zar" panose="00000400000000000000" pitchFamily="2" charset="-78"/>
                        </a:rPr>
                        <a:t>ممنوعیت تبلیغات انتخاباتی نامزدها و طرفداران آنان</a:t>
                      </a:r>
                      <a:r>
                        <a:rPr lang="en-US" sz="1100">
                          <a:effectLst/>
                          <a:cs typeface="B Zar" panose="00000400000000000000" pitchFamily="2" charset="-78"/>
                        </a:rPr>
                        <a:t>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ماده 70</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1</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fa-IR" sz="1100" dirty="0" smtClean="0">
                          <a:effectLst/>
                          <a:cs typeface="B Zar" panose="00000400000000000000" pitchFamily="2" charset="-78"/>
                        </a:rPr>
                        <a:t>1402/12/10</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r>
              <a:tr h="167707">
                <a:tc>
                  <a:txBody>
                    <a:bodyPr/>
                    <a:lstStyle/>
                    <a:p>
                      <a:pPr marR="33020" algn="just" rtl="1">
                        <a:lnSpc>
                          <a:spcPct val="115000"/>
                        </a:lnSpc>
                        <a:spcAft>
                          <a:spcPts val="0"/>
                        </a:spcAft>
                      </a:pPr>
                      <a:r>
                        <a:rPr lang="ar-SA" sz="1100">
                          <a:effectLst/>
                          <a:cs typeface="B Zar" panose="00000400000000000000" pitchFamily="2" charset="-78"/>
                        </a:rPr>
                        <a:t>اخذ رأي از واجدین شرایط</a:t>
                      </a:r>
                      <a:r>
                        <a:rPr lang="en-US" sz="1100">
                          <a:effectLst/>
                          <a:cs typeface="B Zar" panose="00000400000000000000" pitchFamily="2" charset="-78"/>
                        </a:rPr>
                        <a:t>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ar-SA" sz="1100">
                          <a:effectLst/>
                          <a:cs typeface="B Zar" panose="00000400000000000000" pitchFamily="2" charset="-78"/>
                        </a:rPr>
                        <a:t>تبصره 1 ماده 11</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ar-SA" sz="1100">
                          <a:effectLst/>
                          <a:cs typeface="B Zar" panose="00000400000000000000" pitchFamily="2" charset="-78"/>
                        </a:rPr>
                        <a:t>1</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fa-IR" sz="1100" dirty="0" smtClean="0">
                          <a:effectLst/>
                          <a:cs typeface="B Zar" panose="00000400000000000000" pitchFamily="2" charset="-78"/>
                        </a:rPr>
                        <a:t>1402/12/11</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r>
              <a:tr h="148457">
                <a:tc>
                  <a:txBody>
                    <a:bodyPr/>
                    <a:lstStyle/>
                    <a:p>
                      <a:pPr marR="33020" algn="ctr" rtl="1">
                        <a:lnSpc>
                          <a:spcPct val="115000"/>
                        </a:lnSpc>
                        <a:spcAft>
                          <a:spcPts val="0"/>
                        </a:spcAft>
                      </a:pPr>
                      <a:r>
                        <a:rPr lang="ar-SA" sz="1100">
                          <a:effectLst/>
                          <a:cs typeface="B Zar" panose="00000400000000000000" pitchFamily="2" charset="-78"/>
                        </a:rPr>
                        <a:t>کل فرآیند از تاریخ پیش ثبت نام تا روز اخذ رأی</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fa-IR" sz="1100">
                          <a:effectLst/>
                          <a:cs typeface="B Zar" panose="00000400000000000000" pitchFamily="2" charset="-78"/>
                        </a:rPr>
                        <a:t> </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tc>
                <a:tc>
                  <a:txBody>
                    <a:bodyPr/>
                    <a:lstStyle/>
                    <a:p>
                      <a:pPr marR="33020" algn="ctr" rtl="1">
                        <a:lnSpc>
                          <a:spcPct val="115000"/>
                        </a:lnSpc>
                        <a:spcAft>
                          <a:spcPts val="0"/>
                        </a:spcAft>
                      </a:pPr>
                      <a:r>
                        <a:rPr lang="fa-IR" sz="1100">
                          <a:effectLst/>
                          <a:cs typeface="B Zar" panose="00000400000000000000" pitchFamily="2" charset="-78"/>
                        </a:rPr>
                        <a:t>209</a:t>
                      </a:r>
                      <a:endParaRPr lang="en-US" sz="110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c>
                  <a:txBody>
                    <a:bodyPr/>
                    <a:lstStyle/>
                    <a:p>
                      <a:pPr marR="33020" algn="ctr" rtl="1">
                        <a:lnSpc>
                          <a:spcPct val="115000"/>
                        </a:lnSpc>
                        <a:spcAft>
                          <a:spcPts val="0"/>
                        </a:spcAft>
                      </a:pPr>
                      <a:r>
                        <a:rPr lang="fa-IR" sz="1100" dirty="0">
                          <a:effectLst/>
                          <a:cs typeface="B Zar" panose="00000400000000000000" pitchFamily="2" charset="-78"/>
                        </a:rPr>
                        <a:t> </a:t>
                      </a:r>
                      <a:endParaRPr lang="en-US" sz="1100" dirty="0">
                        <a:effectLst/>
                        <a:latin typeface="Calibri" panose="020F0502020204030204" pitchFamily="34" charset="0"/>
                        <a:ea typeface="Times New Roman" panose="02020603050405020304" pitchFamily="18" charset="0"/>
                        <a:cs typeface="B Zar" panose="00000400000000000000" pitchFamily="2" charset="-78"/>
                      </a:endParaRPr>
                    </a:p>
                  </a:txBody>
                  <a:tcPr marL="26981" marR="26981" marT="0" marB="0" anchor="ctr"/>
                </a:tc>
              </a:tr>
            </a:tbl>
          </a:graphicData>
        </a:graphic>
      </p:graphicFrame>
    </p:spTree>
    <p:extLst>
      <p:ext uri="{BB962C8B-B14F-4D97-AF65-F5344CB8AC3E}">
        <p14:creationId xmlns:p14="http://schemas.microsoft.com/office/powerpoint/2010/main" val="993064998"/>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403648" y="462136"/>
            <a:ext cx="7560840" cy="5800499"/>
          </a:xfrm>
          <a:prstGeom prst="rect">
            <a:avLst/>
          </a:prstGeom>
        </p:spPr>
        <p:txBody>
          <a:bodyPr wrap="square">
            <a:spAutoFit/>
          </a:bodyPr>
          <a:lstStyle/>
          <a:p>
            <a:pPr algn="r" rtl="1">
              <a:lnSpc>
                <a:spcPct val="107000"/>
              </a:lnSpc>
              <a:spcAft>
                <a:spcPts val="800"/>
              </a:spcAft>
            </a:pPr>
            <a:r>
              <a:rPr lang="fa-IR" sz="2400" dirty="0" smtClean="0">
                <a:solidFill>
                  <a:srgbClr val="FFFF00"/>
                </a:solidFill>
                <a:cs typeface="B Titr" panose="00000700000000000000" pitchFamily="2" charset="-78"/>
              </a:rPr>
              <a:t>تشکیل </a:t>
            </a:r>
            <a:r>
              <a:rPr lang="fa-IR" sz="2400" dirty="0">
                <a:solidFill>
                  <a:srgbClr val="FFFF00"/>
                </a:solidFill>
                <a:cs typeface="B Titr" panose="00000700000000000000" pitchFamily="2" charset="-78"/>
              </a:rPr>
              <a:t>هیات اجرایی مرکزی انتخابات </a:t>
            </a:r>
            <a:endParaRPr lang="fa-IR" sz="2400" dirty="0" smtClean="0">
              <a:solidFill>
                <a:srgbClr val="FFFF00"/>
              </a:solidFill>
              <a:cs typeface="B Titr" panose="00000700000000000000" pitchFamily="2" charset="-78"/>
            </a:endParaRPr>
          </a:p>
          <a:p>
            <a:pPr marL="285750" indent="-285750" algn="r" rtl="1">
              <a:lnSpc>
                <a:spcPct val="107000"/>
              </a:lnSpc>
              <a:spcAft>
                <a:spcPts val="800"/>
              </a:spcAft>
              <a:buFont typeface="Arial" panose="020B0604020202020204" pitchFamily="34" charset="0"/>
              <a:buChar char="•"/>
            </a:pPr>
            <a:r>
              <a:rPr lang="fa-IR" sz="2000" dirty="0" smtClean="0">
                <a:solidFill>
                  <a:schemeClr val="bg1"/>
                </a:solidFill>
                <a:latin typeface="Calibri" panose="020F0502020204030204" pitchFamily="34" charset="0"/>
                <a:ea typeface="Calibri" panose="020F0502020204030204" pitchFamily="34" charset="0"/>
                <a:cs typeface="B Titr" panose="00000700000000000000" pitchFamily="2" charset="-78"/>
              </a:rPr>
              <a:t>زمان : </a:t>
            </a:r>
          </a:p>
          <a:p>
            <a:pPr marL="800100" indent="-285750" algn="r" rtl="1">
              <a:spcAft>
                <a:spcPts val="800"/>
              </a:spcAft>
              <a:buFontTx/>
              <a:buChar char="-"/>
              <a:tabLst>
                <a:tab pos="985838" algn="l"/>
              </a:tabLst>
            </a:pPr>
            <a:r>
              <a:rPr lang="fa-IR" b="1" dirty="0" smtClean="0">
                <a:solidFill>
                  <a:schemeClr val="bg1">
                    <a:lumMod val="95000"/>
                  </a:schemeClr>
                </a:solidFill>
                <a:cs typeface="B Zar" panose="00000400000000000000" pitchFamily="2" charset="-78"/>
              </a:rPr>
              <a:t>20 روز پيش </a:t>
            </a:r>
            <a:r>
              <a:rPr lang="fa-IR" b="1" dirty="0">
                <a:solidFill>
                  <a:schemeClr val="bg1">
                    <a:lumMod val="95000"/>
                  </a:schemeClr>
                </a:solidFill>
                <a:cs typeface="B Zar" panose="00000400000000000000" pitchFamily="2" charset="-78"/>
              </a:rPr>
              <a:t>از ثبت‌نام</a:t>
            </a:r>
          </a:p>
          <a:p>
            <a:pPr marL="800100" indent="-285750" algn="r" rtl="1">
              <a:spcAft>
                <a:spcPts val="800"/>
              </a:spcAft>
              <a:buFontTx/>
              <a:buChar char="-"/>
              <a:tabLst>
                <a:tab pos="985838" algn="l"/>
              </a:tabLst>
            </a:pPr>
            <a:r>
              <a:rPr lang="fa-IR" b="1" dirty="0">
                <a:solidFill>
                  <a:schemeClr val="bg1">
                    <a:lumMod val="95000"/>
                  </a:schemeClr>
                </a:solidFill>
                <a:cs typeface="B Zar" panose="00000400000000000000" pitchFamily="2" charset="-78"/>
              </a:rPr>
              <a:t>ظرف هفت روز </a:t>
            </a:r>
          </a:p>
          <a:p>
            <a:pPr marL="285750" indent="-285750" algn="r" rtl="1">
              <a:lnSpc>
                <a:spcPct val="107000"/>
              </a:lnSpc>
              <a:spcAft>
                <a:spcPts val="800"/>
              </a:spcAft>
              <a:buFont typeface="Arial" panose="020B0604020202020204" pitchFamily="34" charset="0"/>
              <a:buChar char="•"/>
            </a:pPr>
            <a:r>
              <a:rPr lang="fa-IR" dirty="0" smtClean="0">
                <a:solidFill>
                  <a:schemeClr val="bg1"/>
                </a:solidFill>
                <a:effectLst/>
                <a:latin typeface="Calibri" panose="020F0502020204030204" pitchFamily="34" charset="0"/>
                <a:ea typeface="Calibri" panose="020F0502020204030204" pitchFamily="34" charset="0"/>
                <a:cs typeface="B Titr" panose="00000700000000000000" pitchFamily="2" charset="-78"/>
              </a:rPr>
              <a:t>اعضای هیأت : </a:t>
            </a:r>
          </a:p>
          <a:p>
            <a:pPr marL="628650" algn="r" rtl="1">
              <a:lnSpc>
                <a:spcPct val="150000"/>
              </a:lnSpc>
            </a:pPr>
            <a:r>
              <a:rPr lang="fa-IR" sz="1600" b="1" dirty="0">
                <a:solidFill>
                  <a:schemeClr val="bg1">
                    <a:lumMod val="95000"/>
                  </a:schemeClr>
                </a:solidFill>
                <a:cs typeface="B Zar" panose="00000400000000000000" pitchFamily="2" charset="-78"/>
              </a:rPr>
              <a:t>1- وزيرکشور (رئيس هيأت) </a:t>
            </a:r>
            <a:endParaRPr lang="en-US" sz="1600" b="1" dirty="0">
              <a:solidFill>
                <a:schemeClr val="bg1">
                  <a:lumMod val="95000"/>
                </a:schemeClr>
              </a:solidFill>
              <a:cs typeface="B Zar" panose="00000400000000000000" pitchFamily="2" charset="-78"/>
            </a:endParaRPr>
          </a:p>
          <a:p>
            <a:pPr marL="628650" algn="r" rtl="1">
              <a:lnSpc>
                <a:spcPct val="150000"/>
              </a:lnSpc>
            </a:pPr>
            <a:r>
              <a:rPr lang="fa-IR" sz="1600" b="1" dirty="0">
                <a:solidFill>
                  <a:schemeClr val="bg1">
                    <a:lumMod val="95000"/>
                  </a:schemeClr>
                </a:solidFill>
                <a:cs typeface="B Zar" panose="00000400000000000000" pitchFamily="2" charset="-78"/>
              </a:rPr>
              <a:t>2- دادستان کل کشور</a:t>
            </a:r>
            <a:endParaRPr lang="en-US" sz="1600" b="1" dirty="0">
              <a:solidFill>
                <a:schemeClr val="bg1">
                  <a:lumMod val="95000"/>
                </a:schemeClr>
              </a:solidFill>
              <a:cs typeface="B Zar" panose="00000400000000000000" pitchFamily="2" charset="-78"/>
            </a:endParaRPr>
          </a:p>
          <a:p>
            <a:pPr marL="628650" algn="r" rtl="1">
              <a:lnSpc>
                <a:spcPct val="150000"/>
              </a:lnSpc>
            </a:pPr>
            <a:r>
              <a:rPr lang="fa-IR" sz="1600" b="1" dirty="0">
                <a:solidFill>
                  <a:schemeClr val="bg1">
                    <a:lumMod val="95000"/>
                  </a:schemeClr>
                </a:solidFill>
                <a:cs typeface="B Zar" panose="00000400000000000000" pitchFamily="2" charset="-78"/>
              </a:rPr>
              <a:t>3- وزير اطلاعات</a:t>
            </a:r>
            <a:endParaRPr lang="en-US" sz="1600" b="1" dirty="0">
              <a:solidFill>
                <a:schemeClr val="bg1">
                  <a:lumMod val="95000"/>
                </a:schemeClr>
              </a:solidFill>
              <a:cs typeface="B Zar" panose="00000400000000000000" pitchFamily="2" charset="-78"/>
            </a:endParaRPr>
          </a:p>
          <a:p>
            <a:pPr marL="628650" algn="r" rtl="1">
              <a:lnSpc>
                <a:spcPct val="150000"/>
              </a:lnSpc>
            </a:pPr>
            <a:r>
              <a:rPr lang="fa-IR" sz="1600" b="1" dirty="0">
                <a:solidFill>
                  <a:schemeClr val="bg1">
                    <a:lumMod val="95000"/>
                  </a:schemeClr>
                </a:solidFill>
                <a:cs typeface="B Zar" panose="00000400000000000000" pitchFamily="2" charset="-78"/>
              </a:rPr>
              <a:t>4- رئیس سازمان اطلاعات سپاه</a:t>
            </a:r>
            <a:endParaRPr lang="en-US" sz="1600" b="1" dirty="0">
              <a:solidFill>
                <a:schemeClr val="bg1">
                  <a:lumMod val="95000"/>
                </a:schemeClr>
              </a:solidFill>
              <a:cs typeface="B Zar" panose="00000400000000000000" pitchFamily="2" charset="-78"/>
            </a:endParaRPr>
          </a:p>
          <a:p>
            <a:pPr marL="628650" algn="r" rtl="1">
              <a:lnSpc>
                <a:spcPct val="150000"/>
              </a:lnSpc>
            </a:pPr>
            <a:r>
              <a:rPr lang="fa-IR" sz="1600" b="1" dirty="0">
                <a:solidFill>
                  <a:schemeClr val="bg1">
                    <a:lumMod val="95000"/>
                  </a:schemeClr>
                </a:solidFill>
                <a:cs typeface="B Zar" panose="00000400000000000000" pitchFamily="2" charset="-78"/>
              </a:rPr>
              <a:t>5- وزیر ارتباطات و فناوری اطلاعات</a:t>
            </a:r>
            <a:endParaRPr lang="en-US" sz="1600" b="1" dirty="0">
              <a:solidFill>
                <a:schemeClr val="bg1">
                  <a:lumMod val="95000"/>
                </a:schemeClr>
              </a:solidFill>
              <a:cs typeface="B Zar" panose="00000400000000000000" pitchFamily="2" charset="-78"/>
            </a:endParaRPr>
          </a:p>
          <a:p>
            <a:pPr marL="628650" algn="r" rtl="1">
              <a:lnSpc>
                <a:spcPct val="150000"/>
              </a:lnSpc>
            </a:pPr>
            <a:r>
              <a:rPr lang="fa-IR" sz="1600" b="1" dirty="0">
                <a:solidFill>
                  <a:schemeClr val="bg1">
                    <a:lumMod val="95000"/>
                  </a:schemeClr>
                </a:solidFill>
                <a:cs typeface="B Zar" panose="00000400000000000000" pitchFamily="2" charset="-78"/>
              </a:rPr>
              <a:t>6- رئیس ستاد انتخابات کشور</a:t>
            </a:r>
            <a:endParaRPr lang="en-US" sz="1600" b="1" dirty="0">
              <a:solidFill>
                <a:schemeClr val="bg1">
                  <a:lumMod val="95000"/>
                </a:schemeClr>
              </a:solidFill>
              <a:cs typeface="B Zar" panose="00000400000000000000" pitchFamily="2" charset="-78"/>
            </a:endParaRPr>
          </a:p>
          <a:p>
            <a:pPr marL="628650" algn="r" rtl="1">
              <a:lnSpc>
                <a:spcPct val="150000"/>
              </a:lnSpc>
            </a:pPr>
            <a:r>
              <a:rPr lang="fa-IR" sz="1600" b="1" dirty="0">
                <a:solidFill>
                  <a:schemeClr val="bg1">
                    <a:lumMod val="95000"/>
                  </a:schemeClr>
                </a:solidFill>
                <a:cs typeface="B Zar" panose="00000400000000000000" pitchFamily="2" charset="-78"/>
              </a:rPr>
              <a:t>7- رئیس سازمان ثبت احوال کشور</a:t>
            </a:r>
            <a:endParaRPr lang="en-US" sz="1600" b="1" dirty="0">
              <a:solidFill>
                <a:schemeClr val="bg1">
                  <a:lumMod val="95000"/>
                </a:schemeClr>
              </a:solidFill>
              <a:cs typeface="B Zar" panose="00000400000000000000" pitchFamily="2" charset="-78"/>
            </a:endParaRPr>
          </a:p>
          <a:p>
            <a:pPr marL="628650" algn="r" rtl="1">
              <a:lnSpc>
                <a:spcPct val="150000"/>
              </a:lnSpc>
            </a:pPr>
            <a:r>
              <a:rPr lang="fa-IR" sz="1600" b="1" dirty="0">
                <a:solidFill>
                  <a:schemeClr val="bg1">
                    <a:lumMod val="95000"/>
                  </a:schemeClr>
                </a:solidFill>
                <a:cs typeface="B Zar" panose="00000400000000000000" pitchFamily="2" charset="-78"/>
              </a:rPr>
              <a:t>8- شش­نفر </a:t>
            </a:r>
            <a:r>
              <a:rPr lang="fa-IR" sz="1600" b="1" dirty="0" smtClean="0">
                <a:solidFill>
                  <a:schemeClr val="bg1">
                    <a:lumMod val="95000"/>
                  </a:schemeClr>
                </a:solidFill>
                <a:cs typeface="B Zar" panose="00000400000000000000" pitchFamily="2" charset="-78"/>
              </a:rPr>
              <a:t>معتمد </a:t>
            </a:r>
            <a:r>
              <a:rPr lang="fa-IR" sz="1600" dirty="0" smtClean="0">
                <a:solidFill>
                  <a:schemeClr val="bg1">
                    <a:lumMod val="95000"/>
                  </a:schemeClr>
                </a:solidFill>
                <a:cs typeface="B Zar" panose="00000400000000000000" pitchFamily="2" charset="-78"/>
              </a:rPr>
              <a:t>( از </a:t>
            </a:r>
            <a:r>
              <a:rPr lang="fa-IR" sz="1600" dirty="0">
                <a:solidFill>
                  <a:schemeClr val="bg1">
                    <a:lumMod val="95000"/>
                  </a:schemeClr>
                </a:solidFill>
                <a:cs typeface="B Zar" panose="00000400000000000000" pitchFamily="2" charset="-78"/>
              </a:rPr>
              <a:t>شخصيت‏هاي ديني، سياسي، فرهنگي- اجتماعي، علمی، اقتصادی و حقوقي در سطح ملي </a:t>
            </a:r>
            <a:r>
              <a:rPr lang="fa-IR" sz="1600" dirty="0" smtClean="0">
                <a:solidFill>
                  <a:schemeClr val="bg1">
                    <a:lumMod val="95000"/>
                  </a:schemeClr>
                </a:solidFill>
                <a:cs typeface="B Zar" panose="00000400000000000000" pitchFamily="2" charset="-78"/>
              </a:rPr>
              <a:t>به­گونه‌ای </a:t>
            </a:r>
            <a:r>
              <a:rPr lang="fa-IR" sz="1600" dirty="0">
                <a:solidFill>
                  <a:schemeClr val="bg1">
                    <a:lumMod val="95000"/>
                  </a:schemeClr>
                </a:solidFill>
                <a:cs typeface="B Zar" panose="00000400000000000000" pitchFamily="2" charset="-78"/>
              </a:rPr>
              <a:t>که حتي‌الامكان یک­نفر از هر یک از حوزه‌های مذکور در آن حضور داشته </a:t>
            </a:r>
            <a:r>
              <a:rPr lang="fa-IR" sz="1600" dirty="0" smtClean="0">
                <a:solidFill>
                  <a:schemeClr val="bg1">
                    <a:lumMod val="95000"/>
                  </a:schemeClr>
                </a:solidFill>
                <a:cs typeface="B Zar" panose="00000400000000000000" pitchFamily="2" charset="-78"/>
              </a:rPr>
              <a:t>باشد)</a:t>
            </a:r>
            <a:endParaRPr lang="en-US" sz="1600" dirty="0">
              <a:solidFill>
                <a:schemeClr val="bg1">
                  <a:lumMod val="95000"/>
                </a:schemeClr>
              </a:solidFill>
              <a:cs typeface="B Zar" panose="00000400000000000000" pitchFamily="2" charset="-78"/>
            </a:endParaRPr>
          </a:p>
          <a:p>
            <a:pPr algn="r" rtl="1">
              <a:lnSpc>
                <a:spcPct val="107000"/>
              </a:lnSpc>
              <a:spcAft>
                <a:spcPts val="800"/>
              </a:spcAft>
            </a:pPr>
            <a:endParaRPr lang="en-US" dirty="0">
              <a:solidFill>
                <a:schemeClr val="bg1"/>
              </a:solidFill>
              <a:effectLst/>
              <a:latin typeface="Calibri" panose="020F0502020204030204" pitchFamily="34" charset="0"/>
              <a:ea typeface="Calibri" panose="020F0502020204030204" pitchFamily="34" charset="0"/>
              <a:cs typeface="B Titr" panose="000007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2514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259631" y="462136"/>
            <a:ext cx="7704857" cy="5519460"/>
          </a:xfrm>
          <a:prstGeom prst="rect">
            <a:avLst/>
          </a:prstGeom>
        </p:spPr>
        <p:txBody>
          <a:bodyPr wrap="square">
            <a:spAutoFit/>
          </a:bodyPr>
          <a:lstStyle/>
          <a:p>
            <a:pPr algn="r" rtl="1">
              <a:spcAft>
                <a:spcPts val="800"/>
              </a:spcAft>
            </a:pPr>
            <a:r>
              <a:rPr lang="fa-IR" sz="2400" dirty="0">
                <a:solidFill>
                  <a:srgbClr val="FFFF00"/>
                </a:solidFill>
                <a:cs typeface="B Titr" panose="00000700000000000000" pitchFamily="2" charset="-78"/>
              </a:rPr>
              <a:t>تشکیل هیات اجرایی حوزه انتخابیه </a:t>
            </a:r>
            <a:endParaRPr lang="fa-IR" sz="2400" dirty="0" smtClean="0">
              <a:solidFill>
                <a:srgbClr val="FFFF00"/>
              </a:solidFill>
              <a:cs typeface="B Titr" panose="00000700000000000000" pitchFamily="2" charset="-78"/>
            </a:endParaRPr>
          </a:p>
          <a:p>
            <a:pPr marL="442913" indent="-342900" algn="r" rtl="1">
              <a:spcAft>
                <a:spcPts val="800"/>
              </a:spcAft>
              <a:buFont typeface="Arial" panose="020B0604020202020204" pitchFamily="34" charset="0"/>
              <a:buChar char="•"/>
            </a:pPr>
            <a:r>
              <a:rPr lang="fa-IR" sz="2000" dirty="0" smtClean="0">
                <a:solidFill>
                  <a:schemeClr val="bg1"/>
                </a:solidFill>
                <a:latin typeface="Calibri" panose="020F0502020204030204" pitchFamily="34" charset="0"/>
                <a:ea typeface="Calibri" panose="020F0502020204030204" pitchFamily="34" charset="0"/>
                <a:cs typeface="B Titr" panose="00000700000000000000" pitchFamily="2" charset="-78"/>
              </a:rPr>
              <a:t>زمان : </a:t>
            </a:r>
          </a:p>
          <a:p>
            <a:pPr marL="800100" indent="-285750" algn="r" rtl="1">
              <a:spcAft>
                <a:spcPts val="800"/>
              </a:spcAft>
              <a:buFontTx/>
              <a:buChar char="-"/>
              <a:tabLst>
                <a:tab pos="985838" algn="l"/>
              </a:tabLst>
            </a:pPr>
            <a:r>
              <a:rPr lang="fa-IR" b="1" dirty="0" smtClean="0">
                <a:solidFill>
                  <a:schemeClr val="bg1">
                    <a:lumMod val="95000"/>
                  </a:schemeClr>
                </a:solidFill>
                <a:cs typeface="B Zar" panose="00000400000000000000" pitchFamily="2" charset="-78"/>
              </a:rPr>
              <a:t>دو </a:t>
            </a:r>
            <a:r>
              <a:rPr lang="fa-IR" b="1" dirty="0">
                <a:solidFill>
                  <a:schemeClr val="bg1">
                    <a:lumMod val="95000"/>
                  </a:schemeClr>
                </a:solidFill>
                <a:cs typeface="B Zar" panose="00000400000000000000" pitchFamily="2" charset="-78"/>
              </a:rPr>
              <a:t>هفته پيش از </a:t>
            </a:r>
            <a:r>
              <a:rPr lang="fa-IR" b="1" dirty="0" smtClean="0">
                <a:solidFill>
                  <a:schemeClr val="bg1">
                    <a:lumMod val="95000"/>
                  </a:schemeClr>
                </a:solidFill>
                <a:cs typeface="B Zar" panose="00000400000000000000" pitchFamily="2" charset="-78"/>
              </a:rPr>
              <a:t>ثبت‌نام</a:t>
            </a:r>
            <a:endParaRPr lang="fa-IR" b="1" dirty="0">
              <a:solidFill>
                <a:schemeClr val="bg1">
                  <a:lumMod val="95000"/>
                </a:schemeClr>
              </a:solidFill>
              <a:cs typeface="B Zar" panose="00000400000000000000" pitchFamily="2" charset="-78"/>
            </a:endParaRPr>
          </a:p>
          <a:p>
            <a:pPr marL="800100" indent="-285750" algn="r" rtl="1">
              <a:spcAft>
                <a:spcPts val="800"/>
              </a:spcAft>
              <a:buFontTx/>
              <a:buChar char="-"/>
              <a:tabLst>
                <a:tab pos="985838" algn="l"/>
              </a:tabLst>
            </a:pPr>
            <a:r>
              <a:rPr lang="fa-IR" b="1" dirty="0">
                <a:solidFill>
                  <a:schemeClr val="bg1">
                    <a:lumMod val="95000"/>
                  </a:schemeClr>
                </a:solidFill>
                <a:cs typeface="B Zar" panose="00000400000000000000" pitchFamily="2" charset="-78"/>
              </a:rPr>
              <a:t>ظرف هفت روز </a:t>
            </a:r>
          </a:p>
          <a:p>
            <a:pPr marL="442913" indent="-342900" algn="r" rtl="1">
              <a:spcAft>
                <a:spcPts val="800"/>
              </a:spcAft>
              <a:buFont typeface="Arial" panose="020B0604020202020204" pitchFamily="34" charset="0"/>
              <a:buChar char="•"/>
            </a:pPr>
            <a:r>
              <a:rPr lang="fa-IR" sz="2000" dirty="0">
                <a:solidFill>
                  <a:schemeClr val="bg1"/>
                </a:solidFill>
                <a:latin typeface="Calibri" panose="020F0502020204030204" pitchFamily="34" charset="0"/>
                <a:ea typeface="Calibri" panose="020F0502020204030204" pitchFamily="34" charset="0"/>
                <a:cs typeface="B Titr" panose="00000700000000000000" pitchFamily="2" charset="-78"/>
              </a:rPr>
              <a:t>حوزه های تشکیل : </a:t>
            </a:r>
          </a:p>
          <a:p>
            <a:pPr marL="800100" indent="-285750" algn="r" rtl="1">
              <a:spcAft>
                <a:spcPts val="800"/>
              </a:spcAft>
              <a:buFontTx/>
              <a:buChar char="-"/>
            </a:pPr>
            <a:r>
              <a:rPr lang="fa-IR" b="1" dirty="0">
                <a:solidFill>
                  <a:schemeClr val="bg1">
                    <a:lumMod val="95000"/>
                  </a:schemeClr>
                </a:solidFill>
                <a:cs typeface="B Zar" panose="00000400000000000000" pitchFamily="2" charset="-78"/>
              </a:rPr>
              <a:t>مراکز حوزه انتخابیه </a:t>
            </a:r>
          </a:p>
          <a:p>
            <a:pPr marL="800100" indent="-285750" algn="r" rtl="1">
              <a:spcAft>
                <a:spcPts val="800"/>
              </a:spcAft>
              <a:buFontTx/>
              <a:buChar char="-"/>
            </a:pPr>
            <a:r>
              <a:rPr lang="fa-IR" b="1" dirty="0">
                <a:solidFill>
                  <a:schemeClr val="bg1">
                    <a:lumMod val="95000"/>
                  </a:schemeClr>
                </a:solidFill>
                <a:cs typeface="B Zar" panose="00000400000000000000" pitchFamily="2" charset="-78"/>
              </a:rPr>
              <a:t>حوزه های فرعی </a:t>
            </a:r>
          </a:p>
          <a:p>
            <a:pPr marL="442913" indent="-342900" algn="r" rtl="1">
              <a:spcAft>
                <a:spcPts val="800"/>
              </a:spcAft>
              <a:buFont typeface="Arial" panose="020B0604020202020204" pitchFamily="34" charset="0"/>
              <a:buChar char="•"/>
            </a:pPr>
            <a:r>
              <a:rPr lang="fa-IR" sz="2000" dirty="0">
                <a:solidFill>
                  <a:schemeClr val="bg1"/>
                </a:solidFill>
                <a:latin typeface="Calibri" panose="020F0502020204030204" pitchFamily="34" charset="0"/>
                <a:ea typeface="Calibri" panose="020F0502020204030204" pitchFamily="34" charset="0"/>
                <a:cs typeface="B Titr" panose="00000700000000000000" pitchFamily="2" charset="-78"/>
              </a:rPr>
              <a:t>اعضاء: </a:t>
            </a:r>
          </a:p>
          <a:p>
            <a:pPr marL="800100" indent="-285750" algn="r" rtl="1">
              <a:spcAft>
                <a:spcPts val="800"/>
              </a:spcAft>
              <a:buFontTx/>
              <a:buChar char="-"/>
            </a:pPr>
            <a:r>
              <a:rPr lang="fa-IR" b="1" dirty="0">
                <a:solidFill>
                  <a:schemeClr val="bg1">
                    <a:lumMod val="95000"/>
                  </a:schemeClr>
                </a:solidFill>
                <a:cs typeface="B Zar" panose="00000400000000000000" pitchFamily="2" charset="-78"/>
              </a:rPr>
              <a:t>فرماندار / بخشدار ( رئیس هیأت ) </a:t>
            </a:r>
          </a:p>
          <a:p>
            <a:pPr marL="800100" indent="-285750" algn="r" rtl="1">
              <a:spcAft>
                <a:spcPts val="800"/>
              </a:spcAft>
              <a:buFontTx/>
              <a:buChar char="-"/>
            </a:pPr>
            <a:r>
              <a:rPr lang="fa-IR" b="1" dirty="0">
                <a:solidFill>
                  <a:schemeClr val="bg1">
                    <a:lumMod val="95000"/>
                  </a:schemeClr>
                </a:solidFill>
                <a:cs typeface="B Zar" panose="00000400000000000000" pitchFamily="2" charset="-78"/>
              </a:rPr>
              <a:t>یک­نفر حقوقدان ( عضو حقوقی) با معرفی رئیس کل دادگستری استان </a:t>
            </a:r>
          </a:p>
          <a:p>
            <a:pPr marL="800100" indent="-285750" algn="r" rtl="1">
              <a:spcAft>
                <a:spcPts val="800"/>
              </a:spcAft>
              <a:buFontTx/>
              <a:buChar char="-"/>
            </a:pPr>
            <a:r>
              <a:rPr lang="fa-IR" b="1" dirty="0">
                <a:solidFill>
                  <a:schemeClr val="bg1">
                    <a:lumMod val="95000"/>
                  </a:schemeClr>
                </a:solidFill>
                <a:cs typeface="B Zar" panose="00000400000000000000" pitchFamily="2" charset="-78"/>
              </a:rPr>
              <a:t>رئیس يا سرپرست ثبت‌احوال ( عضو حقوقی) </a:t>
            </a:r>
          </a:p>
          <a:p>
            <a:pPr marL="800100" indent="-285750" algn="r" rtl="1">
              <a:spcAft>
                <a:spcPts val="800"/>
              </a:spcAft>
              <a:buFontTx/>
              <a:buChar char="-"/>
            </a:pPr>
            <a:r>
              <a:rPr lang="fa-IR" b="1" dirty="0">
                <a:solidFill>
                  <a:schemeClr val="bg1">
                    <a:lumMod val="95000"/>
                  </a:schemeClr>
                </a:solidFill>
                <a:cs typeface="B Zar" panose="00000400000000000000" pitchFamily="2" charset="-78"/>
              </a:rPr>
              <a:t>هشت­نفر معتمد</a:t>
            </a:r>
            <a:r>
              <a:rPr lang="fa-IR" b="1" dirty="0" smtClean="0">
                <a:solidFill>
                  <a:schemeClr val="bg1">
                    <a:lumMod val="95000"/>
                  </a:schemeClr>
                </a:solidFill>
                <a:cs typeface="B Zar" panose="00000400000000000000" pitchFamily="2" charset="-78"/>
              </a:rPr>
              <a:t>( 8 نفر</a:t>
            </a:r>
            <a:r>
              <a:rPr lang="fa-IR" b="1" dirty="0" smtClean="0">
                <a:cs typeface="B Zar" panose="00000400000000000000" pitchFamily="2" charset="-78"/>
              </a:rPr>
              <a:t> </a:t>
            </a:r>
            <a:r>
              <a:rPr lang="fa-IR" b="1" dirty="0" smtClean="0">
                <a:solidFill>
                  <a:schemeClr val="bg1">
                    <a:lumMod val="95000"/>
                  </a:schemeClr>
                </a:solidFill>
                <a:cs typeface="B Zar" panose="00000400000000000000" pitchFamily="2" charset="-78"/>
              </a:rPr>
              <a:t>اصلی و </a:t>
            </a:r>
            <a:r>
              <a:rPr lang="fa-IR" b="1" dirty="0">
                <a:solidFill>
                  <a:schemeClr val="bg1">
                    <a:lumMod val="95000"/>
                  </a:schemeClr>
                </a:solidFill>
                <a:cs typeface="B Zar" panose="00000400000000000000" pitchFamily="2" charset="-78"/>
              </a:rPr>
              <a:t>5 نفر</a:t>
            </a:r>
            <a:r>
              <a:rPr lang="fa-IR" b="1" dirty="0" smtClean="0">
                <a:solidFill>
                  <a:schemeClr val="bg1">
                    <a:lumMod val="95000"/>
                  </a:schemeClr>
                </a:solidFill>
                <a:cs typeface="B Zar" panose="00000400000000000000" pitchFamily="2" charset="-78"/>
              </a:rPr>
              <a:t>علی البدل) </a:t>
            </a:r>
            <a:endParaRPr lang="fa-IR" b="1" dirty="0">
              <a:solidFill>
                <a:schemeClr val="bg1">
                  <a:lumMod val="95000"/>
                </a:schemeClr>
              </a:solidFill>
              <a:cs typeface="B Zar" panose="00000400000000000000" pitchFamily="2" charset="-78"/>
            </a:endParaRPr>
          </a:p>
          <a:p>
            <a:pPr marL="357188" indent="-342900" algn="r" rtl="1">
              <a:spcAft>
                <a:spcPts val="800"/>
              </a:spcAft>
              <a:buFont typeface="Arial" panose="020B0604020202020204" pitchFamily="34" charset="0"/>
              <a:buChar char="•"/>
            </a:pPr>
            <a:r>
              <a:rPr lang="fa-IR" sz="2000" dirty="0">
                <a:solidFill>
                  <a:schemeClr val="bg1"/>
                </a:solidFill>
                <a:latin typeface="Calibri" panose="020F0502020204030204" pitchFamily="34" charset="0"/>
                <a:ea typeface="Calibri" panose="020F0502020204030204" pitchFamily="34" charset="0"/>
                <a:cs typeface="B Titr" panose="00000700000000000000" pitchFamily="2" charset="-78"/>
              </a:rPr>
              <a:t>کیفیت : </a:t>
            </a:r>
          </a:p>
          <a:p>
            <a:pPr marL="628650" indent="-285750" algn="r" rtl="1">
              <a:spcAft>
                <a:spcPts val="800"/>
              </a:spcAft>
              <a:buFontTx/>
              <a:buChar char="-"/>
            </a:pPr>
            <a:r>
              <a:rPr lang="fa-IR" b="1" dirty="0">
                <a:solidFill>
                  <a:schemeClr val="bg1">
                    <a:lumMod val="95000"/>
                  </a:schemeClr>
                </a:solidFill>
                <a:cs typeface="B Zar" panose="00000400000000000000" pitchFamily="2" charset="-78"/>
              </a:rPr>
              <a:t>با حضور هیأت نظارت </a:t>
            </a:r>
            <a:endParaRPr lang="fa-IR" dirty="0" smtClean="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713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115617" y="294808"/>
            <a:ext cx="7704856" cy="3826689"/>
          </a:xfrm>
          <a:prstGeom prst="rect">
            <a:avLst/>
          </a:prstGeom>
        </p:spPr>
        <p:txBody>
          <a:bodyPr wrap="square">
            <a:spAutoFit/>
          </a:bodyPr>
          <a:lstStyle/>
          <a:p>
            <a:pPr lvl="0" algn="r" rtl="1">
              <a:spcAft>
                <a:spcPts val="800"/>
              </a:spcAft>
            </a:pPr>
            <a:r>
              <a:rPr lang="fa-IR" sz="2000" dirty="0">
                <a:solidFill>
                  <a:srgbClr val="FFFF00"/>
                </a:solidFill>
                <a:cs typeface="B Titr" panose="00000700000000000000" pitchFamily="2" charset="-78"/>
              </a:rPr>
              <a:t>نحوه انتخاب معتمدین: </a:t>
            </a:r>
            <a:endParaRPr lang="en-US" sz="2000" dirty="0">
              <a:solidFill>
                <a:srgbClr val="FFFF00"/>
              </a:solidFill>
              <a:cs typeface="B Titr" panose="00000700000000000000" pitchFamily="2" charset="-78"/>
            </a:endParaRPr>
          </a:p>
          <a:p>
            <a:pPr marL="357188" lvl="1" indent="-285750" algn="justLow" rtl="1">
              <a:lnSpc>
                <a:spcPct val="150000"/>
              </a:lnSpc>
              <a:buFont typeface="Arial" panose="020B0604020202020204" pitchFamily="34" charset="0"/>
              <a:buChar char="•"/>
            </a:pPr>
            <a:r>
              <a:rPr lang="fa-IR" sz="2400" b="1" dirty="0" smtClean="0">
                <a:cs typeface="B Zar" panose="00000400000000000000" pitchFamily="2" charset="-78"/>
              </a:rPr>
              <a:t>معرفی 30 نفر از سوی فرماندار یا بخشدار هر حوزه انتخابیه به هيأت‏ نظارت مربوط </a:t>
            </a:r>
          </a:p>
          <a:p>
            <a:pPr marL="357188" lvl="1" indent="-285750" algn="justLow" rtl="1">
              <a:lnSpc>
                <a:spcPct val="150000"/>
              </a:lnSpc>
              <a:buFont typeface="Arial" panose="020B0604020202020204" pitchFamily="34" charset="0"/>
              <a:buChar char="•"/>
            </a:pPr>
            <a:r>
              <a:rPr lang="fa-IR" sz="2400" b="1" dirty="0" smtClean="0">
                <a:cs typeface="B Zar" panose="00000400000000000000" pitchFamily="2" charset="-78"/>
              </a:rPr>
              <a:t>اظهار </a:t>
            </a:r>
            <a:r>
              <a:rPr lang="fa-IR" sz="2400" b="1" dirty="0">
                <a:cs typeface="B Zar" panose="00000400000000000000" pitchFamily="2" charset="-78"/>
              </a:rPr>
              <a:t>نظر </a:t>
            </a:r>
            <a:r>
              <a:rPr lang="fa-IR" sz="2400" b="1" dirty="0" smtClean="0">
                <a:cs typeface="B Zar" panose="00000400000000000000" pitchFamily="2" charset="-78"/>
              </a:rPr>
              <a:t>کتبی هیات </a:t>
            </a:r>
            <a:r>
              <a:rPr lang="fa-IR" sz="2400" b="1" dirty="0">
                <a:cs typeface="B Zar" panose="00000400000000000000" pitchFamily="2" charset="-78"/>
              </a:rPr>
              <a:t>نظارت </a:t>
            </a:r>
            <a:r>
              <a:rPr lang="fa-IR" sz="2400" b="1" dirty="0" smtClean="0">
                <a:cs typeface="B Zar" panose="00000400000000000000" pitchFamily="2" charset="-78"/>
              </a:rPr>
              <a:t>مربوطه</a:t>
            </a:r>
          </a:p>
          <a:p>
            <a:pPr marL="357188" lvl="1" indent="-285750" algn="justLow" rtl="1">
              <a:lnSpc>
                <a:spcPct val="150000"/>
              </a:lnSpc>
              <a:buFont typeface="Arial" panose="020B0604020202020204" pitchFamily="34" charset="0"/>
              <a:buChar char="•"/>
            </a:pPr>
            <a:r>
              <a:rPr lang="fa-IR" sz="2400" b="1" dirty="0" smtClean="0">
                <a:cs typeface="B Zar" panose="00000400000000000000" pitchFamily="2" charset="-78"/>
              </a:rPr>
              <a:t>تشکیل جلسه توسط فرماندار یا بخشدار </a:t>
            </a:r>
            <a:r>
              <a:rPr lang="fa-IR" sz="2400" b="1" dirty="0">
                <a:cs typeface="B Zar" panose="00000400000000000000" pitchFamily="2" charset="-78"/>
              </a:rPr>
              <a:t>حداكثر ظرف 48 ساعت </a:t>
            </a:r>
            <a:r>
              <a:rPr lang="fa-IR" sz="2400" b="1" dirty="0" smtClean="0">
                <a:cs typeface="B Zar" panose="00000400000000000000" pitchFamily="2" charset="-78"/>
              </a:rPr>
              <a:t>برای تعیین هشت</a:t>
            </a:r>
            <a:r>
              <a:rPr lang="fa-IR" sz="2400" b="1" dirty="0">
                <a:cs typeface="B Zar" panose="00000400000000000000" pitchFamily="2" charset="-78"/>
              </a:rPr>
              <a:t>­(8) نفر </a:t>
            </a:r>
            <a:r>
              <a:rPr lang="fa-IR" sz="2400" b="1" dirty="0" smtClean="0">
                <a:cs typeface="B Zar" panose="00000400000000000000" pitchFamily="2" charset="-78"/>
              </a:rPr>
              <a:t>به</a:t>
            </a:r>
            <a:r>
              <a:rPr lang="fa-IR" sz="2400" b="1" dirty="0">
                <a:cs typeface="B Zar" panose="00000400000000000000" pitchFamily="2" charset="-78"/>
              </a:rPr>
              <a:t>‏عنوان عضو اصلي و پنج­ (5) نفر به‌عنوان عضو علي‏</a:t>
            </a:r>
            <a:r>
              <a:rPr lang="fa-IR" sz="2400" b="1" dirty="0" smtClean="0">
                <a:cs typeface="B Zar" panose="00000400000000000000" pitchFamily="2" charset="-78"/>
              </a:rPr>
              <a:t>البدل </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1866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t="9051" r="12988"/>
          <a:stretch/>
        </p:blipFill>
        <p:spPr>
          <a:xfrm>
            <a:off x="0" y="0"/>
            <a:ext cx="9144000" cy="6858000"/>
          </a:xfrm>
          <a:prstGeom prst="rect">
            <a:avLst/>
          </a:prstGeom>
          <a:noFill/>
          <a:ln>
            <a:noFill/>
          </a:ln>
          <a:effectLst>
            <a:outerShdw blurRad="292100" dist="139700" dir="2700000" algn="tl" rotWithShape="0">
              <a:srgbClr val="333333">
                <a:alpha val="65000"/>
              </a:srgbClr>
            </a:outerShdw>
          </a:effectLst>
        </p:spPr>
      </p:pic>
      <p:sp>
        <p:nvSpPr>
          <p:cNvPr id="5" name="Rectangle 4"/>
          <p:cNvSpPr/>
          <p:nvPr/>
        </p:nvSpPr>
        <p:spPr>
          <a:xfrm>
            <a:off x="1115617" y="294808"/>
            <a:ext cx="7704856" cy="5550237"/>
          </a:xfrm>
          <a:prstGeom prst="rect">
            <a:avLst/>
          </a:prstGeom>
        </p:spPr>
        <p:txBody>
          <a:bodyPr wrap="square">
            <a:spAutoFit/>
          </a:bodyPr>
          <a:lstStyle/>
          <a:p>
            <a:pPr lvl="0" algn="justLow" rtl="1">
              <a:spcAft>
                <a:spcPts val="800"/>
              </a:spcAft>
            </a:pPr>
            <a:r>
              <a:rPr lang="fa-IR" sz="2400" dirty="0" smtClean="0">
                <a:solidFill>
                  <a:srgbClr val="FFFF00"/>
                </a:solidFill>
                <a:cs typeface="B Titr" panose="00000700000000000000" pitchFamily="2" charset="-78"/>
              </a:rPr>
              <a:t>وظایف هیأت اجرایی: </a:t>
            </a:r>
            <a:endParaRPr lang="en-US" sz="2400" dirty="0">
              <a:solidFill>
                <a:srgbClr val="FFFF00"/>
              </a:solidFill>
              <a:cs typeface="B Titr" panose="00000700000000000000" pitchFamily="2" charset="-78"/>
            </a:endParaRPr>
          </a:p>
          <a:p>
            <a:pPr marL="285750" indent="-285750" algn="justLow" rtl="1">
              <a:lnSpc>
                <a:spcPct val="150000"/>
              </a:lnSpc>
              <a:buFont typeface="Arial" panose="020B0604020202020204" pitchFamily="34" charset="0"/>
              <a:buChar char="•"/>
            </a:pPr>
            <a:r>
              <a:rPr lang="fa-IR" b="1" dirty="0">
                <a:cs typeface="B Zar" panose="00000400000000000000" pitchFamily="2" charset="-78"/>
              </a:rPr>
              <a:t>مسئول صحت جریان انتخابات در حوزه انتخابیه خود </a:t>
            </a:r>
          </a:p>
          <a:p>
            <a:pPr marL="285750" lvl="0" indent="-285750" algn="justLow" rtl="1">
              <a:lnSpc>
                <a:spcPct val="150000"/>
              </a:lnSpc>
              <a:buFont typeface="Arial" panose="020B0604020202020204" pitchFamily="34" charset="0"/>
              <a:buChar char="•"/>
            </a:pPr>
            <a:r>
              <a:rPr lang="fa-IR" b="1" dirty="0" smtClean="0">
                <a:cs typeface="B Zar" panose="00000400000000000000" pitchFamily="2" charset="-78"/>
              </a:rPr>
              <a:t>ملزم </a:t>
            </a:r>
            <a:r>
              <a:rPr lang="fa-IR" b="1" dirty="0">
                <a:cs typeface="B Zar" panose="00000400000000000000" pitchFamily="2" charset="-78"/>
              </a:rPr>
              <a:t>به شرکت در جلسات و امضای صورت‌جلسات و اعتبارنامه منتخبين و انجام سایر وظایف قانونی پس از پذیرفتن عضویت  </a:t>
            </a:r>
          </a:p>
          <a:p>
            <a:pPr marL="285750" lvl="0" indent="-285750" algn="justLow" rtl="1">
              <a:lnSpc>
                <a:spcPct val="150000"/>
              </a:lnSpc>
              <a:buFont typeface="Arial" panose="020B0604020202020204" pitchFamily="34" charset="0"/>
              <a:buChar char="•"/>
            </a:pPr>
            <a:r>
              <a:rPr lang="fa-IR" b="1" dirty="0">
                <a:cs typeface="B Zar" panose="00000400000000000000" pitchFamily="2" charset="-78"/>
              </a:rPr>
              <a:t>اعلام موارد غيبت اعضاء با ذكر علت </a:t>
            </a:r>
            <a:r>
              <a:rPr lang="fa-IR" b="1" dirty="0" smtClean="0">
                <a:cs typeface="B Zar" panose="00000400000000000000" pitchFamily="2" charset="-78"/>
              </a:rPr>
              <a:t>غيبت در </a:t>
            </a:r>
            <a:r>
              <a:rPr lang="fa-IR" b="1" dirty="0">
                <a:cs typeface="B Zar" panose="00000400000000000000" pitchFamily="2" charset="-78"/>
              </a:rPr>
              <a:t>صورت‌جلسات و گزارش كار خود  به وزارت كشور </a:t>
            </a:r>
          </a:p>
          <a:p>
            <a:pPr marL="285750" indent="-285750" algn="justLow" rtl="1">
              <a:lnSpc>
                <a:spcPct val="150000"/>
              </a:lnSpc>
              <a:buFont typeface="Arial" panose="020B0604020202020204" pitchFamily="34" charset="0"/>
              <a:buChar char="•"/>
            </a:pPr>
            <a:r>
              <a:rPr lang="fa-IR" b="1" dirty="0">
                <a:cs typeface="B Zar" panose="00000400000000000000" pitchFamily="2" charset="-78"/>
              </a:rPr>
              <a:t>تعیین محل استقرار شعب ثبت نام و اخذ رأی طی تشکیل جلسه بعد از انتخاب معتمدین </a:t>
            </a:r>
          </a:p>
          <a:p>
            <a:pPr marL="285750" indent="-285750" algn="justLow" rtl="1">
              <a:lnSpc>
                <a:spcPct val="150000"/>
              </a:lnSpc>
              <a:buFont typeface="Arial" panose="020B0604020202020204" pitchFamily="34" charset="0"/>
              <a:buChar char="•"/>
            </a:pPr>
            <a:r>
              <a:rPr lang="fa-IR" b="1" dirty="0">
                <a:cs typeface="B Zar" panose="00000400000000000000" pitchFamily="2" charset="-78"/>
              </a:rPr>
              <a:t>بررسی، تأیید و تصویب مصوبات هیأتهای اجرائی فرعی در مورد تعداد و محل شعب اخذ رأی در حوزه های فرعی پس از تعیین محل های استقرار شعب اخذ رأی در مرکز حوزه انتخابیه </a:t>
            </a:r>
          </a:p>
          <a:p>
            <a:pPr marL="285750" indent="-285750" algn="justLow" rtl="1">
              <a:lnSpc>
                <a:spcPct val="150000"/>
              </a:lnSpc>
              <a:buFont typeface="Arial" panose="020B0604020202020204" pitchFamily="34" charset="0"/>
              <a:buChar char="•"/>
            </a:pPr>
            <a:r>
              <a:rPr lang="fa-IR" b="1" dirty="0">
                <a:cs typeface="B Zar" panose="00000400000000000000" pitchFamily="2" charset="-78"/>
              </a:rPr>
              <a:t>انتشار آگهی انتخابات در سراسر حوزه انتخابیه نه (9) روز قبل از روز اخذ رأی </a:t>
            </a:r>
          </a:p>
          <a:p>
            <a:pPr marL="285750" indent="-285750" algn="justLow" rtl="1">
              <a:lnSpc>
                <a:spcPct val="150000"/>
              </a:lnSpc>
              <a:buFont typeface="Arial" panose="020B0604020202020204" pitchFamily="34" charset="0"/>
              <a:buChar char="•"/>
            </a:pPr>
            <a:r>
              <a:rPr lang="fa-IR" b="1" dirty="0">
                <a:cs typeface="B Zar" panose="00000400000000000000" pitchFamily="2" charset="-78"/>
              </a:rPr>
              <a:t>ارسال آگهی های منتشره در سطح حوزه انتخابیه به وزارت کشور</a:t>
            </a:r>
          </a:p>
          <a:p>
            <a:pPr marL="285750" indent="-285750" algn="justLow" rtl="1">
              <a:lnSpc>
                <a:spcPct val="150000"/>
              </a:lnSpc>
              <a:buFont typeface="Arial" panose="020B0604020202020204" pitchFamily="34" charset="0"/>
              <a:buChar char="•"/>
            </a:pPr>
            <a:r>
              <a:rPr lang="fa-IR" b="1" dirty="0">
                <a:cs typeface="B Zar" panose="00000400000000000000" pitchFamily="2" charset="-78"/>
              </a:rPr>
              <a:t>تعیین شعب اخذ رأي سيار با اطلاع هیأت نظارت در مركز حوزه انتخابيه و بخش </a:t>
            </a:r>
            <a:r>
              <a:rPr lang="fa-IR" b="1" dirty="0" smtClean="0">
                <a:cs typeface="B Zar" panose="00000400000000000000" pitchFamily="2" charset="-78"/>
              </a:rPr>
              <a:t>مركزي</a:t>
            </a:r>
            <a:endParaRPr lang="fa-IR" b="1" dirty="0">
              <a:cs typeface="B Zar" panose="00000400000000000000" pitchFamily="2"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51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8609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2137</TotalTime>
  <Words>2741</Words>
  <Application>Microsoft Office PowerPoint</Application>
  <PresentationFormat>On-screen Show (4:3)</PresentationFormat>
  <Paragraphs>352</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B Nazanin</vt:lpstr>
      <vt:lpstr>B Titr</vt:lpstr>
      <vt:lpstr>B Zar</vt:lpstr>
      <vt:lpstr>Calibri</vt:lpstr>
      <vt:lpstr>IranNastaliq</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abbas kiaeinejada</cp:lastModifiedBy>
  <cp:revision>538</cp:revision>
  <dcterms:created xsi:type="dcterms:W3CDTF">2012-12-27T06:02:02Z</dcterms:created>
  <dcterms:modified xsi:type="dcterms:W3CDTF">2023-10-31T16:17:37Z</dcterms:modified>
</cp:coreProperties>
</file>